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857A-C74C-42E4-8D08-77AC1AC3F146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CB9A5E1-5026-40E3-8522-F2A9EEB72BF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857A-C74C-42E4-8D08-77AC1AC3F146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CB9A5E1-5026-40E3-8522-F2A9EEB72BF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857A-C74C-42E4-8D08-77AC1AC3F146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CB9A5E1-5026-40E3-8522-F2A9EEB72BF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C0A857A-C74C-42E4-8D08-77AC1AC3F146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A5E1-5026-40E3-8522-F2A9EEB72BF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857A-C74C-42E4-8D08-77AC1AC3F146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CB9A5E1-5026-40E3-8522-F2A9EEB72BF6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857A-C74C-42E4-8D08-77AC1AC3F146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CB9A5E1-5026-40E3-8522-F2A9EEB72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857A-C74C-42E4-8D08-77AC1AC3F146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CB9A5E1-5026-40E3-8522-F2A9EEB72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CB9A5E1-5026-40E3-8522-F2A9EEB72BF6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857A-C74C-42E4-8D08-77AC1AC3F146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CB9A5E1-5026-40E3-8522-F2A9EEB72BF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C0A857A-C74C-42E4-8D08-77AC1AC3F146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857A-C74C-42E4-8D08-77AC1AC3F146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A5E1-5026-40E3-8522-F2A9EEB72BF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CB9A5E1-5026-40E3-8522-F2A9EEB72BF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857A-C74C-42E4-8D08-77AC1AC3F146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C0A857A-C74C-42E4-8D08-77AC1AC3F146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CB9A5E1-5026-40E3-8522-F2A9EEB72BF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Alexander William Salter</a:t>
            </a:r>
          </a:p>
          <a:p>
            <a:r>
              <a:rPr lang="en-US" dirty="0" smtClean="0"/>
              <a:t>Thomas Hogan</a:t>
            </a:r>
          </a:p>
          <a:p>
            <a:endParaRPr lang="en-US" dirty="0"/>
          </a:p>
          <a:p>
            <a:r>
              <a:rPr lang="en-US" dirty="0" smtClean="0"/>
              <a:t>15 April 2014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752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Nominal Variables and Level Targeting: Supply-Side Problems with Demand-Side Policy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779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AND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Engage literature on price level targeting and NGDP level targeting</a:t>
            </a:r>
          </a:p>
          <a:p>
            <a:endParaRPr lang="en-US" dirty="0"/>
          </a:p>
          <a:p>
            <a:r>
              <a:rPr lang="en-US" dirty="0" smtClean="0"/>
              <a:t>Benefits of targeting: eliminate costly price adjustments</a:t>
            </a:r>
          </a:p>
          <a:p>
            <a:pPr lvl="1"/>
            <a:r>
              <a:rPr lang="en-US" dirty="0" smtClean="0"/>
              <a:t>Wages especially important (?)</a:t>
            </a:r>
          </a:p>
          <a:p>
            <a:pPr lvl="1"/>
            <a:endParaRPr lang="en-US" dirty="0"/>
          </a:p>
          <a:p>
            <a:r>
              <a:rPr lang="en-US" dirty="0" smtClean="0"/>
              <a:t>Key assumption: “Getting back on trend path” is credible</a:t>
            </a:r>
          </a:p>
          <a:p>
            <a:pPr lvl="1"/>
            <a:r>
              <a:rPr lang="en-US" dirty="0" smtClean="0"/>
              <a:t>…But what if it isn’t? 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marL="2743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043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CASE FOR LEVEL TARGETING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Equation of exchange: MV=</a:t>
            </a:r>
            <a:r>
              <a:rPr lang="en-US" dirty="0" err="1" smtClean="0"/>
              <a:t>Py</a:t>
            </a:r>
            <a:r>
              <a:rPr lang="en-US" dirty="0" smtClean="0"/>
              <a:t>; </a:t>
            </a:r>
            <a:r>
              <a:rPr lang="en-US" dirty="0" err="1" smtClean="0"/>
              <a:t>gM</a:t>
            </a:r>
            <a:r>
              <a:rPr lang="en-US" dirty="0" smtClean="0"/>
              <a:t> + </a:t>
            </a:r>
            <a:r>
              <a:rPr lang="en-US" dirty="0" err="1" smtClean="0"/>
              <a:t>gV</a:t>
            </a:r>
            <a:r>
              <a:rPr lang="en-US" dirty="0" smtClean="0"/>
              <a:t> = </a:t>
            </a:r>
            <a:r>
              <a:rPr lang="en-US" dirty="0" err="1" smtClean="0"/>
              <a:t>gP</a:t>
            </a:r>
            <a:r>
              <a:rPr lang="en-US" dirty="0" smtClean="0"/>
              <a:t> + </a:t>
            </a:r>
            <a:r>
              <a:rPr lang="en-US" dirty="0" err="1" smtClean="0"/>
              <a:t>gy</a:t>
            </a:r>
            <a:endParaRPr lang="en-US" dirty="0"/>
          </a:p>
          <a:p>
            <a:pPr lvl="1"/>
            <a:r>
              <a:rPr lang="en-US" dirty="0" smtClean="0"/>
              <a:t>Monetary equilibrium in static and dynamic form</a:t>
            </a:r>
            <a:endParaRPr lang="en-US" dirty="0"/>
          </a:p>
          <a:p>
            <a:pPr lvl="1"/>
            <a:r>
              <a:rPr lang="en-US" dirty="0" smtClean="0"/>
              <a:t>Any breakdown of </a:t>
            </a:r>
            <a:r>
              <a:rPr lang="en-US" dirty="0" err="1" smtClean="0"/>
              <a:t>gP</a:t>
            </a:r>
            <a:r>
              <a:rPr lang="en-US" dirty="0" smtClean="0"/>
              <a:t> and </a:t>
            </a:r>
            <a:r>
              <a:rPr lang="en-US" dirty="0" err="1" smtClean="0"/>
              <a:t>gy</a:t>
            </a:r>
            <a:r>
              <a:rPr lang="en-US" dirty="0" smtClean="0"/>
              <a:t> works, conditional upon market participants’ expectations</a:t>
            </a:r>
          </a:p>
          <a:p>
            <a:pPr lvl="1"/>
            <a:endParaRPr lang="en-US" dirty="0"/>
          </a:p>
          <a:p>
            <a:r>
              <a:rPr lang="en-US" dirty="0" smtClean="0"/>
              <a:t>This theory does the work of justifying return to trend</a:t>
            </a:r>
          </a:p>
          <a:p>
            <a:endParaRPr lang="en-US" dirty="0" smtClean="0"/>
          </a:p>
          <a:p>
            <a:r>
              <a:rPr lang="en-US" dirty="0" smtClean="0"/>
              <a:t>Unstated assumption: Public believes old trend path is credible/possible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591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SUPPLY CURVES: THE ELEPHANT IN THE 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76400"/>
            <a:ext cx="8503920" cy="4572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But what if public </a:t>
            </a:r>
            <a:r>
              <a:rPr lang="en-US" i="1" dirty="0" smtClean="0"/>
              <a:t>doesn’t</a:t>
            </a:r>
            <a:r>
              <a:rPr lang="en-US" dirty="0" smtClean="0"/>
              <a:t> think return is credible/possible?</a:t>
            </a:r>
          </a:p>
          <a:p>
            <a:endParaRPr lang="en-US" dirty="0"/>
          </a:p>
          <a:p>
            <a:r>
              <a:rPr lang="en-US" dirty="0" smtClean="0"/>
              <a:t>Revise upward E[</a:t>
            </a:r>
            <a:r>
              <a:rPr lang="en-US" dirty="0" err="1" smtClean="0"/>
              <a:t>gP</a:t>
            </a:r>
            <a:r>
              <a:rPr lang="en-US" dirty="0" smtClean="0"/>
              <a:t>].  At best, no increase in y</a:t>
            </a:r>
          </a:p>
          <a:p>
            <a:endParaRPr lang="en-US" dirty="0"/>
          </a:p>
          <a:p>
            <a:r>
              <a:rPr lang="en-US" dirty="0" smtClean="0"/>
              <a:t>But </a:t>
            </a:r>
            <a:r>
              <a:rPr lang="en-US" dirty="0" err="1" smtClean="0"/>
              <a:t>gP</a:t>
            </a:r>
            <a:r>
              <a:rPr lang="en-US" dirty="0" smtClean="0"/>
              <a:t> is itself costly—signal extraction problem</a:t>
            </a:r>
          </a:p>
          <a:p>
            <a:pPr lvl="1"/>
            <a:r>
              <a:rPr lang="en-US" dirty="0"/>
              <a:t>Using up resources in search: INWARD shift of SRAS and LRAS</a:t>
            </a:r>
            <a:r>
              <a:rPr lang="en-US" dirty="0" smtClean="0"/>
              <a:t>!</a:t>
            </a:r>
          </a:p>
          <a:p>
            <a:endParaRPr lang="en-US" dirty="0"/>
          </a:p>
          <a:p>
            <a:r>
              <a:rPr lang="en-US" dirty="0" smtClean="0"/>
              <a:t>Sound familiar?  Stagflation!</a:t>
            </a:r>
          </a:p>
        </p:txBody>
      </p:sp>
    </p:spTree>
    <p:extLst>
      <p:ext uri="{BB962C8B-B14F-4D97-AF65-F5344CB8AC3E}">
        <p14:creationId xmlns:p14="http://schemas.microsoft.com/office/powerpoint/2010/main" val="2897988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76400"/>
            <a:ext cx="8503920" cy="4572000"/>
          </a:xfrm>
        </p:spPr>
        <p:txBody>
          <a:bodyPr/>
          <a:lstStyle/>
          <a:p>
            <a:r>
              <a:rPr lang="en-US" dirty="0" smtClean="0"/>
              <a:t>Modern macro as demand-side fundamentalism</a:t>
            </a:r>
          </a:p>
          <a:p>
            <a:endParaRPr lang="en-US" dirty="0"/>
          </a:p>
          <a:p>
            <a:r>
              <a:rPr lang="en-US" dirty="0" smtClean="0"/>
              <a:t>Discussions over zero growth level targeting, constant growth level targeting, etc. </a:t>
            </a:r>
            <a:r>
              <a:rPr lang="en-US" i="1" dirty="0" smtClean="0"/>
              <a:t>assume away the biggest problem</a:t>
            </a:r>
            <a:endParaRPr lang="en-US" i="1" dirty="0"/>
          </a:p>
          <a:p>
            <a:endParaRPr lang="en-US" i="1" dirty="0" smtClean="0"/>
          </a:p>
          <a:p>
            <a:r>
              <a:rPr lang="en-US" dirty="0" smtClean="0"/>
              <a:t>Supply-side revival?</a:t>
            </a:r>
          </a:p>
          <a:p>
            <a:pPr lvl="1"/>
            <a:r>
              <a:rPr lang="en-US" dirty="0" smtClean="0"/>
              <a:t>Further explorations of the link between monetary disequilibrium and the supply side</a:t>
            </a:r>
          </a:p>
        </p:txBody>
      </p:sp>
    </p:spTree>
    <p:extLst>
      <p:ext uri="{BB962C8B-B14F-4D97-AF65-F5344CB8AC3E}">
        <p14:creationId xmlns:p14="http://schemas.microsoft.com/office/powerpoint/2010/main" val="2643488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13</TotalTime>
  <Words>216</Words>
  <Application>Microsoft Office PowerPoint</Application>
  <PresentationFormat>On-screen Show 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Civic</vt:lpstr>
      <vt:lpstr>Nominal Variables and Level Targeting: Supply-Side Problems with Demand-Side Policy</vt:lpstr>
      <vt:lpstr>INTRODUCTION AND MOTIVATION</vt:lpstr>
      <vt:lpstr>THE CASE FOR LEVEL TARGETING</vt:lpstr>
      <vt:lpstr>SUPPLY CURVES: THE ELEPHANT IN THE ROOM</vt:lpstr>
      <vt:lpstr>CONCLUSIONS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Nominal Variables and Level Targeting: Supply-Side Problems with Demand-Side Policy</dc:title>
  <dc:creator>Alex</dc:creator>
  <cp:lastModifiedBy>Alex</cp:lastModifiedBy>
  <cp:revision>4</cp:revision>
  <dcterms:created xsi:type="dcterms:W3CDTF">2014-04-08T14:10:17Z</dcterms:created>
  <dcterms:modified xsi:type="dcterms:W3CDTF">2014-04-08T14:23:22Z</dcterms:modified>
</cp:coreProperties>
</file>