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662" r:id="rId1"/>
  </p:sldMasterIdLst>
  <p:notesMasterIdLst>
    <p:notesMasterId r:id="rId32"/>
  </p:notesMasterIdLst>
  <p:handoutMasterIdLst>
    <p:handoutMasterId r:id="rId33"/>
  </p:handoutMasterIdLst>
  <p:sldIdLst>
    <p:sldId id="642" r:id="rId2"/>
    <p:sldId id="643" r:id="rId3"/>
    <p:sldId id="656" r:id="rId4"/>
    <p:sldId id="657" r:id="rId5"/>
    <p:sldId id="655" r:id="rId6"/>
    <p:sldId id="673" r:id="rId7"/>
    <p:sldId id="683" r:id="rId8"/>
    <p:sldId id="674" r:id="rId9"/>
    <p:sldId id="685" r:id="rId10"/>
    <p:sldId id="662" r:id="rId11"/>
    <p:sldId id="686" r:id="rId12"/>
    <p:sldId id="663" r:id="rId13"/>
    <p:sldId id="687" r:id="rId14"/>
    <p:sldId id="688" r:id="rId15"/>
    <p:sldId id="667" r:id="rId16"/>
    <p:sldId id="689" r:id="rId17"/>
    <p:sldId id="690" r:id="rId18"/>
    <p:sldId id="664" r:id="rId19"/>
    <p:sldId id="691" r:id="rId20"/>
    <p:sldId id="692" r:id="rId21"/>
    <p:sldId id="668" r:id="rId22"/>
    <p:sldId id="669" r:id="rId23"/>
    <p:sldId id="665" r:id="rId24"/>
    <p:sldId id="693" r:id="rId25"/>
    <p:sldId id="694" r:id="rId26"/>
    <p:sldId id="670" r:id="rId27"/>
    <p:sldId id="671" r:id="rId28"/>
    <p:sldId id="675" r:id="rId29"/>
    <p:sldId id="695" r:id="rId30"/>
    <p:sldId id="696" r:id="rId31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2DBDB"/>
    <a:srgbClr val="ADE9BB"/>
    <a:srgbClr val="000000"/>
    <a:srgbClr val="C050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90" autoAdjust="0"/>
  </p:normalViewPr>
  <p:slideViewPr>
    <p:cSldViewPr snapToGrid="0">
      <p:cViewPr varScale="1">
        <p:scale>
          <a:sx n="61" d="100"/>
          <a:sy n="61" d="100"/>
        </p:scale>
        <p:origin x="786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7031" cy="4635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1752" y="0"/>
            <a:ext cx="3037031" cy="4635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63831287-0273-464D-B130-592D03A39B05}" type="datetimeFigureOut">
              <a:rPr lang="en-US"/>
              <a:pPr>
                <a:defRPr/>
              </a:pPr>
              <a:t>4/15/2014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831263"/>
            <a:ext cx="3037031" cy="4635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1752" y="8831263"/>
            <a:ext cx="3037031" cy="4635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6FA3489E-1B50-4DF4-9EE0-8086D3F8B42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065514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7031" cy="463550"/>
          </a:xfrm>
          <a:prstGeom prst="rect">
            <a:avLst/>
          </a:prstGeom>
        </p:spPr>
        <p:txBody>
          <a:bodyPr vert="horz" lIns="92958" tIns="46479" rIns="92958" bIns="46479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1752" y="0"/>
            <a:ext cx="3037031" cy="463550"/>
          </a:xfrm>
          <a:prstGeom prst="rect">
            <a:avLst/>
          </a:prstGeom>
        </p:spPr>
        <p:txBody>
          <a:bodyPr vert="horz" lIns="92958" tIns="46479" rIns="92958" bIns="46479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C275C46A-F9CE-42C2-8EA3-361A4603AF98}" type="datetimeFigureOut">
              <a:rPr lang="en-US"/>
              <a:pPr>
                <a:defRPr/>
              </a:pPr>
              <a:t>4/15/2014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8500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958" tIns="46479" rIns="92958" bIns="46479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849" y="4416426"/>
            <a:ext cx="5606703" cy="4181475"/>
          </a:xfrm>
          <a:prstGeom prst="rect">
            <a:avLst/>
          </a:prstGeom>
        </p:spPr>
        <p:txBody>
          <a:bodyPr vert="horz" lIns="92958" tIns="46479" rIns="92958" bIns="46479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31263"/>
            <a:ext cx="3037031" cy="463550"/>
          </a:xfrm>
          <a:prstGeom prst="rect">
            <a:avLst/>
          </a:prstGeom>
        </p:spPr>
        <p:txBody>
          <a:bodyPr vert="horz" lIns="92958" tIns="46479" rIns="92958" bIns="46479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1752" y="8831263"/>
            <a:ext cx="3037031" cy="463550"/>
          </a:xfrm>
          <a:prstGeom prst="rect">
            <a:avLst/>
          </a:prstGeom>
        </p:spPr>
        <p:txBody>
          <a:bodyPr vert="horz" lIns="92958" tIns="46479" rIns="92958" bIns="46479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83CC8F05-4F77-4757-94E6-0A82E8AEFAE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135179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2BA8491-9F3F-485A-B504-FBF80952E8AE}" type="slidenum">
              <a:rPr lang="en-US" smtClean="0"/>
              <a:pPr>
                <a:defRPr/>
              </a:pPr>
              <a:t>1</a:t>
            </a:fld>
            <a:endParaRPr lang="en-US" dirty="0" smtClean="0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6774294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8C1F3D3-CF2B-4CB7-8398-5EE682272E57}" type="slidenum">
              <a:rPr lang="en-US"/>
              <a:pPr>
                <a:defRPr/>
              </a:pPr>
              <a:t>2</a:t>
            </a:fld>
            <a:endParaRPr lang="en-US" dirty="0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9778894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90654" y="2130425"/>
            <a:ext cx="8285356" cy="1470025"/>
          </a:xfrm>
        </p:spPr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192858"/>
            <a:ext cx="6400800" cy="1445941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9D7943-9EBA-42EA-B473-C4B8E7BC4BFF}" type="datetimeFigureOut">
              <a:rPr lang="en-US"/>
              <a:pPr>
                <a:defRPr/>
              </a:pPr>
              <a:t>4/15/2014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88C7E3-F814-4FC7-9A2C-85EB9AE8269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21205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9686F9-C5B9-46E7-975B-04DA5A8E8118}" type="datetimeFigureOut">
              <a:rPr lang="en-US"/>
              <a:pPr>
                <a:defRPr/>
              </a:pPr>
              <a:t>4/15/2014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706C9C-9F1C-4C13-B20A-FAE2858E934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94421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BD11C3-39AE-44AD-AB65-15F700147FB8}" type="datetimeFigureOut">
              <a:rPr lang="en-US"/>
              <a:pPr>
                <a:defRPr/>
              </a:pPr>
              <a:t>4/15/2014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88AB17-F18B-4C54-94BF-E2BD8CA44E5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78839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532D22-9E84-487A-8B78-47FBF9D8C2A6}" type="datetimeFigureOut">
              <a:rPr lang="en-US"/>
              <a:pPr>
                <a:defRPr/>
              </a:pPr>
              <a:t>4/15/2014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E8934F-20F9-4B06-9AC4-951599A9802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79494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D77593-D0EC-4D1F-A616-113821C9CCE9}" type="datetimeFigureOut">
              <a:rPr lang="en-US"/>
              <a:pPr>
                <a:defRPr/>
              </a:pPr>
              <a:t>4/15/2014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05BBC5-8035-4BFE-86A3-B3717114AA7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80344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E8E176-CAC2-43FE-BFA8-2D0CE9330F37}" type="datetimeFigureOut">
              <a:rPr lang="en-US"/>
              <a:pPr>
                <a:defRPr/>
              </a:pPr>
              <a:t>4/15/2014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7D9F47-20A5-4FF4-8172-7F94782D7A0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00293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ED088B-0E1B-4E3A-84DC-EB366045319E}" type="datetimeFigureOut">
              <a:rPr lang="en-US"/>
              <a:pPr>
                <a:defRPr/>
              </a:pPr>
              <a:t>4/15/2014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47F2C9-8CD4-40B9-9A31-37F8A91527C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89238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C572D0-388B-4C0A-9567-A984EE26DFA1}" type="datetimeFigureOut">
              <a:rPr lang="en-US"/>
              <a:pPr>
                <a:defRPr/>
              </a:pPr>
              <a:t>4/15/2014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9E348E-6901-416B-A6FF-10A191DBA6E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90313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0FF579-CCD6-49F2-BD29-1755474248BC}" type="datetimeFigureOut">
              <a:rPr lang="en-US"/>
              <a:pPr>
                <a:defRPr/>
              </a:pPr>
              <a:t>4/15/2014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C50634-FD56-41BC-84ED-AC0CE8F20D3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37463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52B4D1-12CB-4E73-9DF5-A9D06D71C825}" type="datetimeFigureOut">
              <a:rPr lang="en-US"/>
              <a:pPr>
                <a:defRPr/>
              </a:pPr>
              <a:t>4/15/2014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FE0240-43C1-4B06-A3A9-9A78E7E7030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93247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6F8859-C12A-43F4-A244-6711B95391CD}" type="datetimeFigureOut">
              <a:rPr lang="en-US"/>
              <a:pPr>
                <a:defRPr/>
              </a:pPr>
              <a:t>4/15/2014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E51CDF-0AA4-40BB-8E6B-1B06E1AC973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79898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ctrTitle"/>
          </p:nvPr>
        </p:nvSpPr>
        <p:spPr>
          <a:xfrm>
            <a:off x="685800" y="1597025"/>
            <a:ext cx="7772400" cy="2484321"/>
          </a:xfrm>
        </p:spPr>
        <p:txBody>
          <a:bodyPr>
            <a:normAutofit/>
          </a:bodyPr>
          <a:lstStyle>
            <a:lvl1pPr algn="ctr">
              <a:defRPr sz="4000" b="1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04874" y="4449337"/>
            <a:ext cx="7315201" cy="1676826"/>
          </a:xfrm>
        </p:spPr>
        <p:txBody>
          <a:bodyPr/>
          <a:lstStyle>
            <a:lvl1pPr algn="ctr">
              <a:spcAft>
                <a:spcPts val="600"/>
              </a:spcAft>
              <a:buNone/>
              <a:defRPr sz="3200">
                <a:solidFill>
                  <a:schemeClr val="tx1"/>
                </a:solidFill>
              </a:defRPr>
            </a:lvl1pPr>
            <a:lvl2pPr>
              <a:spcAft>
                <a:spcPts val="600"/>
              </a:spcAft>
              <a:defRPr sz="2600"/>
            </a:lvl2pPr>
            <a:lvl5pPr marL="1371600" indent="-228600"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endParaRPr lang="en-US" dirty="0" smtClean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1"/>
          </p:nvPr>
        </p:nvSpPr>
        <p:spPr>
          <a:xfrm>
            <a:off x="156117" y="178421"/>
            <a:ext cx="8619893" cy="1271238"/>
          </a:xfrm>
          <a:noFill/>
          <a:ln>
            <a:noFill/>
          </a:ln>
        </p:spPr>
        <p:txBody>
          <a:bodyPr anchor="ctr">
            <a:no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lang="en-US" sz="4800" kern="1200" dirty="0" smtClean="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1-</a:t>
            </a:r>
            <a:fld id="{C8E2294C-C422-4860-8665-19990256C96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93203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ctrTitle"/>
          </p:nvPr>
        </p:nvSpPr>
        <p:spPr>
          <a:xfrm>
            <a:off x="685800" y="1597025"/>
            <a:ext cx="7772400" cy="2317053"/>
          </a:xfrm>
        </p:spPr>
        <p:txBody>
          <a:bodyPr>
            <a:normAutofit/>
          </a:bodyPr>
          <a:lstStyle>
            <a:lvl1pPr algn="ctr">
              <a:defRPr sz="4000" b="1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04874" y="4427033"/>
            <a:ext cx="7315201" cy="1699129"/>
          </a:xfrm>
        </p:spPr>
        <p:txBody>
          <a:bodyPr/>
          <a:lstStyle>
            <a:lvl1pPr algn="ctr">
              <a:spcAft>
                <a:spcPts val="600"/>
              </a:spcAft>
              <a:buNone/>
              <a:defRPr sz="3200"/>
            </a:lvl1pPr>
            <a:lvl2pPr>
              <a:spcAft>
                <a:spcPts val="600"/>
              </a:spcAft>
              <a:defRPr sz="2600"/>
            </a:lvl2pPr>
            <a:lvl5pPr marL="1371600" indent="-228600"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endParaRPr lang="en-US" dirty="0" smtClean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1"/>
          </p:nvPr>
        </p:nvSpPr>
        <p:spPr>
          <a:xfrm>
            <a:off x="200721" y="144965"/>
            <a:ext cx="8787161" cy="1237785"/>
          </a:xfrm>
          <a:noFill/>
        </p:spPr>
        <p:txBody>
          <a:bodyPr anchor="ctr"/>
          <a:lstStyle>
            <a:lvl1pPr algn="l">
              <a:buNone/>
              <a:defRPr sz="4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2-</a:t>
            </a:r>
            <a:fld id="{1ED3C42F-B5A1-4CD5-B1DB-AA13C56BB5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80012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ctrTitle"/>
          </p:nvPr>
        </p:nvSpPr>
        <p:spPr>
          <a:xfrm>
            <a:off x="685800" y="1597025"/>
            <a:ext cx="7772400" cy="1470025"/>
          </a:xfrm>
          <a:noFill/>
          <a:ln>
            <a:noFill/>
          </a:ln>
        </p:spPr>
        <p:txBody>
          <a:bodyPr>
            <a:normAutofit/>
          </a:bodyPr>
          <a:lstStyle>
            <a:lvl1pPr>
              <a:defRPr sz="4000" b="1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04874" y="3419475"/>
            <a:ext cx="7315201" cy="2706688"/>
          </a:xfrm>
        </p:spPr>
        <p:txBody>
          <a:bodyPr/>
          <a:lstStyle>
            <a:lvl1pPr algn="ctr">
              <a:spcAft>
                <a:spcPts val="600"/>
              </a:spcAft>
              <a:buNone/>
              <a:defRPr sz="3200">
                <a:solidFill>
                  <a:schemeClr val="tx1"/>
                </a:solidFill>
              </a:defRPr>
            </a:lvl1pPr>
            <a:lvl2pPr>
              <a:spcAft>
                <a:spcPts val="600"/>
              </a:spcAft>
              <a:defRPr sz="2600"/>
            </a:lvl2pPr>
            <a:lvl5pPr marL="1371600" indent="-228600"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endParaRPr lang="en-US" dirty="0" smtClean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1"/>
          </p:nvPr>
        </p:nvSpPr>
        <p:spPr>
          <a:xfrm>
            <a:off x="133816" y="200721"/>
            <a:ext cx="9010184" cy="1159727"/>
          </a:xfrm>
          <a:noFill/>
          <a:ln>
            <a:noFill/>
          </a:ln>
        </p:spPr>
        <p:txBody>
          <a:bodyPr anchor="ctr"/>
          <a:lstStyle>
            <a:lvl1pPr algn="l">
              <a:buNone/>
              <a:defRPr sz="4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3-</a:t>
            </a:r>
            <a:fld id="{2B43E92C-2FBB-4CDC-9EAB-8DD1E624D21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62804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ctrTitle"/>
          </p:nvPr>
        </p:nvSpPr>
        <p:spPr>
          <a:xfrm>
            <a:off x="685800" y="1597025"/>
            <a:ext cx="7772400" cy="1470025"/>
          </a:xfrm>
        </p:spPr>
        <p:txBody>
          <a:bodyPr>
            <a:normAutofit/>
          </a:bodyPr>
          <a:lstStyle>
            <a:lvl1pPr algn="ctr">
              <a:defRPr sz="4000" b="1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04874" y="3419475"/>
            <a:ext cx="7315201" cy="2706688"/>
          </a:xfrm>
        </p:spPr>
        <p:txBody>
          <a:bodyPr/>
          <a:lstStyle>
            <a:lvl1pPr algn="ctr">
              <a:spcAft>
                <a:spcPts val="600"/>
              </a:spcAft>
              <a:buNone/>
              <a:defRPr sz="3200">
                <a:solidFill>
                  <a:schemeClr val="tx1"/>
                </a:solidFill>
              </a:defRPr>
            </a:lvl1pPr>
            <a:lvl2pPr>
              <a:spcAft>
                <a:spcPts val="600"/>
              </a:spcAft>
              <a:defRPr sz="2600"/>
            </a:lvl2pPr>
            <a:lvl5pPr marL="1371600" indent="-228600"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endParaRPr lang="en-US" dirty="0" smtClean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1"/>
          </p:nvPr>
        </p:nvSpPr>
        <p:spPr>
          <a:xfrm>
            <a:off x="76200" y="104775"/>
            <a:ext cx="8315325" cy="1266825"/>
          </a:xfrm>
          <a:noFill/>
          <a:ln>
            <a:noFill/>
          </a:ln>
        </p:spPr>
        <p:txBody>
          <a:bodyPr anchor="ctr"/>
          <a:lstStyle>
            <a:lvl1pPr algn="l">
              <a:buNone/>
              <a:defRPr sz="4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4-</a:t>
            </a:r>
            <a:fld id="{3D6D569D-03FE-48B3-9349-68FCD7F61BB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468853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ctrTitle"/>
          </p:nvPr>
        </p:nvSpPr>
        <p:spPr>
          <a:xfrm>
            <a:off x="685800" y="1597025"/>
            <a:ext cx="7772400" cy="1470025"/>
          </a:xfrm>
        </p:spPr>
        <p:txBody>
          <a:bodyPr>
            <a:normAutofit/>
          </a:bodyPr>
          <a:lstStyle>
            <a:lvl1pPr>
              <a:defRPr sz="4000" b="1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04874" y="3419475"/>
            <a:ext cx="7315201" cy="2706688"/>
          </a:xfrm>
        </p:spPr>
        <p:txBody>
          <a:bodyPr/>
          <a:lstStyle>
            <a:lvl1pPr algn="ctr">
              <a:spcAft>
                <a:spcPts val="600"/>
              </a:spcAft>
              <a:buNone/>
              <a:defRPr sz="3200">
                <a:solidFill>
                  <a:schemeClr val="tx1"/>
                </a:solidFill>
              </a:defRPr>
            </a:lvl1pPr>
            <a:lvl2pPr>
              <a:spcAft>
                <a:spcPts val="600"/>
              </a:spcAft>
              <a:defRPr sz="2600"/>
            </a:lvl2pPr>
            <a:lvl5pPr marL="1371600" indent="-228600"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endParaRPr lang="en-US" dirty="0" smtClean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1"/>
          </p:nvPr>
        </p:nvSpPr>
        <p:spPr>
          <a:xfrm>
            <a:off x="144966" y="535258"/>
            <a:ext cx="8920975" cy="802887"/>
          </a:xfrm>
          <a:noFill/>
        </p:spPr>
        <p:txBody>
          <a:bodyPr/>
          <a:lstStyle>
            <a:lvl1pPr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8-</a:t>
            </a:r>
            <a:fld id="{E1163B66-C787-4E7C-8576-35DF6F3980D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338591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ctrTitle"/>
          </p:nvPr>
        </p:nvSpPr>
        <p:spPr>
          <a:xfrm>
            <a:off x="685800" y="1597025"/>
            <a:ext cx="7772400" cy="1470025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>
            <a:lvl1pPr algn="ctr">
              <a:defRPr sz="4000" b="1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04874" y="3419475"/>
            <a:ext cx="7315201" cy="2706688"/>
          </a:xfrm>
        </p:spPr>
        <p:txBody>
          <a:bodyPr/>
          <a:lstStyle>
            <a:lvl1pPr algn="ctr">
              <a:spcAft>
                <a:spcPts val="600"/>
              </a:spcAft>
              <a:buNone/>
              <a:defRPr sz="3200">
                <a:solidFill>
                  <a:schemeClr val="tx1"/>
                </a:solidFill>
              </a:defRPr>
            </a:lvl1pPr>
            <a:lvl2pPr>
              <a:spcAft>
                <a:spcPts val="600"/>
              </a:spcAft>
              <a:defRPr sz="2600"/>
            </a:lvl2pPr>
            <a:lvl5pPr marL="1371600" indent="-228600"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endParaRPr lang="en-US" dirty="0" smtClean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1"/>
          </p:nvPr>
        </p:nvSpPr>
        <p:spPr>
          <a:xfrm>
            <a:off x="142875" y="590550"/>
            <a:ext cx="8191500" cy="762000"/>
          </a:xfrm>
          <a:noFill/>
        </p:spPr>
        <p:txBody>
          <a:bodyPr/>
          <a:lstStyle>
            <a:lvl1pPr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9-</a:t>
            </a:r>
            <a:fld id="{556042E8-45AA-42BE-9435-A6341ED7750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21897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ctrTitle"/>
          </p:nvPr>
        </p:nvSpPr>
        <p:spPr>
          <a:xfrm>
            <a:off x="695325" y="1644650"/>
            <a:ext cx="7772400" cy="2127250"/>
          </a:xfrm>
        </p:spPr>
        <p:txBody>
          <a:bodyPr>
            <a:normAutofit/>
          </a:bodyPr>
          <a:lstStyle>
            <a:lvl1pPr algn="ctr">
              <a:defRPr sz="4000" b="1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04874" y="4219575"/>
            <a:ext cx="7315201" cy="1906588"/>
          </a:xfrm>
        </p:spPr>
        <p:txBody>
          <a:bodyPr/>
          <a:lstStyle>
            <a:lvl1pPr algn="ctr">
              <a:spcAft>
                <a:spcPts val="600"/>
              </a:spcAft>
              <a:buNone/>
              <a:defRPr sz="3200">
                <a:solidFill>
                  <a:schemeClr val="tx1"/>
                </a:solidFill>
              </a:defRPr>
            </a:lvl1pPr>
            <a:lvl2pPr>
              <a:spcAft>
                <a:spcPts val="600"/>
              </a:spcAft>
              <a:defRPr sz="2600"/>
            </a:lvl2pPr>
            <a:lvl5pPr marL="1371600" indent="-228600"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endParaRPr lang="en-US" dirty="0" smtClean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1"/>
          </p:nvPr>
        </p:nvSpPr>
        <p:spPr>
          <a:xfrm>
            <a:off x="171449" y="523875"/>
            <a:ext cx="8782980" cy="857250"/>
          </a:xfrm>
          <a:noFill/>
        </p:spPr>
        <p:txBody>
          <a:bodyPr/>
          <a:lstStyle>
            <a:lvl1pPr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10-</a:t>
            </a:r>
            <a:fld id="{CE03E3CC-409B-4C45-9B79-D96117F3DCB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187667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ctrTitle"/>
          </p:nvPr>
        </p:nvSpPr>
        <p:spPr>
          <a:xfrm>
            <a:off x="685800" y="1597025"/>
            <a:ext cx="7772400" cy="2308225"/>
          </a:xfrm>
          <a:ln>
            <a:noFill/>
          </a:ln>
        </p:spPr>
        <p:txBody>
          <a:bodyPr>
            <a:normAutofit/>
          </a:bodyPr>
          <a:lstStyle>
            <a:lvl1pPr algn="ctr">
              <a:defRPr sz="4000" b="1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04874" y="4219575"/>
            <a:ext cx="7315201" cy="1906588"/>
          </a:xfrm>
        </p:spPr>
        <p:txBody>
          <a:bodyPr/>
          <a:lstStyle>
            <a:lvl1pPr algn="ctr">
              <a:spcAft>
                <a:spcPts val="600"/>
              </a:spcAft>
              <a:buNone/>
              <a:defRPr sz="3200">
                <a:solidFill>
                  <a:schemeClr val="tx1"/>
                </a:solidFill>
              </a:defRPr>
            </a:lvl1pPr>
            <a:lvl2pPr>
              <a:spcAft>
                <a:spcPts val="600"/>
              </a:spcAft>
              <a:defRPr sz="2600"/>
            </a:lvl2pPr>
            <a:lvl5pPr marL="1371600" indent="-228600"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endParaRPr lang="en-US" dirty="0" smtClean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1"/>
          </p:nvPr>
        </p:nvSpPr>
        <p:spPr>
          <a:xfrm>
            <a:off x="133349" y="361950"/>
            <a:ext cx="8810625" cy="857250"/>
          </a:xfrm>
          <a:noFill/>
        </p:spPr>
        <p:txBody>
          <a:bodyPr/>
          <a:lstStyle>
            <a:lvl1pPr algn="ctr">
              <a:buNone/>
              <a:defRPr sz="4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14-</a:t>
            </a:r>
            <a:fld id="{A64CE741-42C8-4997-8414-756F0889AD9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00743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ctrTitle"/>
          </p:nvPr>
        </p:nvSpPr>
        <p:spPr>
          <a:xfrm>
            <a:off x="685800" y="2381249"/>
            <a:ext cx="7772400" cy="1533525"/>
          </a:xfrm>
        </p:spPr>
        <p:txBody>
          <a:bodyPr>
            <a:normAutofit/>
          </a:bodyPr>
          <a:lstStyle>
            <a:lvl1pPr>
              <a:defRPr sz="4000" b="1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04874" y="4352925"/>
            <a:ext cx="7315201" cy="1773238"/>
          </a:xfrm>
        </p:spPr>
        <p:txBody>
          <a:bodyPr/>
          <a:lstStyle>
            <a:lvl1pPr algn="ctr">
              <a:spcAft>
                <a:spcPts val="600"/>
              </a:spcAft>
              <a:buNone/>
              <a:defRPr sz="3200">
                <a:solidFill>
                  <a:schemeClr val="tx1"/>
                </a:solidFill>
              </a:defRPr>
            </a:lvl1pPr>
            <a:lvl2pPr>
              <a:spcAft>
                <a:spcPts val="600"/>
              </a:spcAft>
              <a:defRPr sz="2600"/>
            </a:lvl2pPr>
            <a:lvl5pPr marL="1371600" indent="-228600"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endParaRPr lang="en-US" dirty="0" smtClean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1"/>
          </p:nvPr>
        </p:nvSpPr>
        <p:spPr>
          <a:xfrm>
            <a:off x="161925" y="447674"/>
            <a:ext cx="8810625" cy="733425"/>
          </a:xfrm>
          <a:noFill/>
        </p:spPr>
        <p:txBody>
          <a:bodyPr/>
          <a:lstStyle>
            <a:lvl1pPr algn="ctr">
              <a:buNone/>
              <a:defRPr sz="4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15-</a:t>
            </a:r>
            <a:fld id="{7FE1C0B0-E330-4EC8-8B18-97DB15A5895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24879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ctrTitle"/>
          </p:nvPr>
        </p:nvSpPr>
        <p:spPr>
          <a:xfrm>
            <a:off x="704850" y="2530475"/>
            <a:ext cx="7772400" cy="1470025"/>
          </a:xfrm>
        </p:spPr>
        <p:txBody>
          <a:bodyPr>
            <a:normAutofit/>
          </a:bodyPr>
          <a:lstStyle>
            <a:lvl1pPr>
              <a:defRPr sz="4000" b="1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23924" y="4362450"/>
            <a:ext cx="7315201" cy="2706688"/>
          </a:xfrm>
        </p:spPr>
        <p:txBody>
          <a:bodyPr/>
          <a:lstStyle>
            <a:lvl1pPr algn="ctr">
              <a:spcAft>
                <a:spcPts val="600"/>
              </a:spcAft>
              <a:buNone/>
              <a:defRPr sz="3200">
                <a:solidFill>
                  <a:schemeClr val="tx1"/>
                </a:solidFill>
              </a:defRPr>
            </a:lvl1pPr>
            <a:lvl2pPr>
              <a:spcAft>
                <a:spcPts val="600"/>
              </a:spcAft>
              <a:defRPr sz="2600"/>
            </a:lvl2pPr>
            <a:lvl5pPr marL="1371600" indent="-228600"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endParaRPr lang="en-US" dirty="0" smtClean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1"/>
          </p:nvPr>
        </p:nvSpPr>
        <p:spPr>
          <a:xfrm>
            <a:off x="190500" y="238125"/>
            <a:ext cx="8801100" cy="847725"/>
          </a:xfrm>
          <a:noFill/>
        </p:spPr>
        <p:txBody>
          <a:bodyPr/>
          <a:lstStyle>
            <a:lvl1pPr algn="ctr">
              <a:buNone/>
              <a:defRPr sz="4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16-</a:t>
            </a:r>
            <a:fld id="{DC9B090B-37CD-431F-9C0D-010FBCC99A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98305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1524000"/>
          </a:xfrm>
          <a:prstGeom prst="rect">
            <a:avLst/>
          </a:prstGeom>
          <a:solidFill>
            <a:srgbClr val="A30D0D"/>
          </a:solidFill>
          <a:ln>
            <a:solidFill>
              <a:srgbClr val="A927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26939085-D79E-40D2-9DD0-A7086E353C33}" type="datetimeFigureOut">
              <a:rPr lang="en-US"/>
              <a:pPr>
                <a:defRPr/>
              </a:pPr>
              <a:t>4/15/2014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435E9F8F-4548-490D-A9A0-9E6D9CE07B1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1032" name="Picture 2" descr="U:\WT\personal\CV\troy-university.gif"/>
          <p:cNvPicPr>
            <a:picLocks noChangeAspect="1" noChangeArrowheads="1"/>
          </p:cNvPicPr>
          <p:nvPr userDrawn="1"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5638800"/>
            <a:ext cx="12192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818" r:id="rId1"/>
    <p:sldLayoutId id="2147484819" r:id="rId2"/>
    <p:sldLayoutId id="2147484820" r:id="rId3"/>
    <p:sldLayoutId id="2147484821" r:id="rId4"/>
    <p:sldLayoutId id="2147484822" r:id="rId5"/>
    <p:sldLayoutId id="2147484823" r:id="rId6"/>
    <p:sldLayoutId id="2147484824" r:id="rId7"/>
    <p:sldLayoutId id="2147484825" r:id="rId8"/>
    <p:sldLayoutId id="2147484826" r:id="rId9"/>
    <p:sldLayoutId id="2147484827" r:id="rId10"/>
    <p:sldLayoutId id="2147484828" r:id="rId11"/>
    <p:sldLayoutId id="2147484829" r:id="rId12"/>
    <p:sldLayoutId id="2147484830" r:id="rId13"/>
    <p:sldLayoutId id="2147484831" r:id="rId14"/>
    <p:sldLayoutId id="2147484832" r:id="rId15"/>
    <p:sldLayoutId id="2147484833" r:id="rId16"/>
    <p:sldLayoutId id="2147484834" r:id="rId17"/>
    <p:sldLayoutId id="2147484835" r:id="rId18"/>
    <p:sldLayoutId id="2147484836" r:id="rId19"/>
    <p:sldLayoutId id="2147484837" r:id="rId20"/>
    <p:sldLayoutId id="2147484838" r:id="rId2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800" kern="1200">
          <a:solidFill>
            <a:schemeClr val="bg1"/>
          </a:solidFill>
          <a:latin typeface="Arial" pitchFamily="34" charset="0"/>
          <a:ea typeface="+mj-ea"/>
          <a:cs typeface="Arial" pitchFamily="34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800">
          <a:solidFill>
            <a:schemeClr val="bg1"/>
          </a:solidFill>
          <a:latin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800">
          <a:solidFill>
            <a:schemeClr val="bg1"/>
          </a:solidFill>
          <a:latin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800">
          <a:solidFill>
            <a:schemeClr val="bg1"/>
          </a:solidFill>
          <a:latin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800">
          <a:solidFill>
            <a:schemeClr val="bg1"/>
          </a:solidFill>
          <a:latin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800">
          <a:solidFill>
            <a:schemeClr val="bg1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800">
          <a:solidFill>
            <a:schemeClr val="bg1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800">
          <a:solidFill>
            <a:schemeClr val="bg1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800">
          <a:solidFill>
            <a:schemeClr val="bg1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ts val="6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rtl="0" eaLnBrk="0" fontAlgn="base" hangingPunct="0">
        <a:spcBef>
          <a:spcPts val="6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rtl="0" eaLnBrk="0" fontAlgn="base" hangingPunct="0">
        <a:spcBef>
          <a:spcPts val="6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rtl="0" eaLnBrk="0" fontAlgn="base" hangingPunct="0">
        <a:spcBef>
          <a:spcPts val="6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rtl="0" eaLnBrk="0" fontAlgn="base" hangingPunct="0">
        <a:spcBef>
          <a:spcPts val="6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" y="2050869"/>
            <a:ext cx="9144000" cy="4516618"/>
          </a:xfrm>
        </p:spPr>
        <p:txBody>
          <a:bodyPr>
            <a:normAutofit fontScale="90000"/>
          </a:bodyPr>
          <a:lstStyle/>
          <a:p>
            <a:pPr algn="ctr">
              <a:spcAft>
                <a:spcPts val="5400"/>
              </a:spcAft>
            </a:pPr>
            <a:r>
              <a:rPr lang="en-US" altLang="en-US" sz="4400" dirty="0" smtClean="0">
                <a:latin typeface="Arial" charset="0"/>
                <a:cs typeface="Arial" charset="0"/>
              </a:rPr>
              <a:t>Financial Contagion and</a:t>
            </a:r>
            <a:br>
              <a:rPr lang="en-US" altLang="en-US" sz="4400" dirty="0" smtClean="0">
                <a:latin typeface="Arial" charset="0"/>
                <a:cs typeface="Arial" charset="0"/>
              </a:rPr>
            </a:br>
            <a:r>
              <a:rPr lang="en-US" altLang="en-US" sz="2200" dirty="0" smtClean="0">
                <a:latin typeface="Arial" charset="0"/>
                <a:cs typeface="Arial" charset="0"/>
              </a:rPr>
              <a:t> </a:t>
            </a:r>
            <a:r>
              <a:rPr lang="en-US" altLang="en-US" sz="4400" dirty="0" smtClean="0">
                <a:latin typeface="Arial" charset="0"/>
                <a:cs typeface="Arial" charset="0"/>
              </a:rPr>
              <a:t/>
            </a:r>
            <a:br>
              <a:rPr lang="en-US" altLang="en-US" sz="4400" dirty="0" smtClean="0">
                <a:latin typeface="Arial" charset="0"/>
                <a:cs typeface="Arial" charset="0"/>
              </a:rPr>
            </a:br>
            <a:r>
              <a:rPr lang="en-US" altLang="en-US" sz="4400" dirty="0" smtClean="0">
                <a:latin typeface="Arial" charset="0"/>
                <a:cs typeface="Arial" charset="0"/>
              </a:rPr>
              <a:t>the Federal Reserve</a:t>
            </a:r>
            <a:br>
              <a:rPr lang="en-US" altLang="en-US" sz="4400" dirty="0" smtClean="0">
                <a:latin typeface="Arial" charset="0"/>
                <a:cs typeface="Arial" charset="0"/>
              </a:rPr>
            </a:br>
            <a:r>
              <a:rPr lang="en-US" altLang="en-US" sz="2000" dirty="0">
                <a:latin typeface="Arial" charset="0"/>
                <a:cs typeface="Arial" charset="0"/>
              </a:rPr>
              <a:t> </a:t>
            </a:r>
            <a:r>
              <a:rPr lang="en-US" altLang="en-US" sz="4400" dirty="0" smtClean="0">
                <a:latin typeface="Arial" charset="0"/>
                <a:cs typeface="Arial" charset="0"/>
              </a:rPr>
              <a:t/>
            </a:r>
            <a:br>
              <a:rPr lang="en-US" altLang="en-US" sz="4400" dirty="0" smtClean="0">
                <a:latin typeface="Arial" charset="0"/>
                <a:cs typeface="Arial" charset="0"/>
              </a:rPr>
            </a:br>
            <a:r>
              <a:rPr lang="en-US" altLang="en-US" sz="2800" dirty="0">
                <a:latin typeface="Arial" charset="0"/>
                <a:cs typeface="Arial" charset="0"/>
              </a:rPr>
              <a:t>T</a:t>
            </a:r>
            <a:r>
              <a:rPr lang="en-US" altLang="en-US" sz="2800" dirty="0" smtClean="0">
                <a:latin typeface="Arial" charset="0"/>
                <a:cs typeface="Arial" charset="0"/>
              </a:rPr>
              <a:t>he Upper-bound of Last-resort Loans</a:t>
            </a:r>
            <a:r>
              <a:rPr lang="en-US" altLang="en-US" dirty="0" smtClean="0">
                <a:latin typeface="Arial" charset="0"/>
                <a:cs typeface="Arial" charset="0"/>
              </a:rPr>
              <a:t/>
            </a:r>
            <a:br>
              <a:rPr lang="en-US" altLang="en-US" dirty="0" smtClean="0">
                <a:latin typeface="Arial" charset="0"/>
                <a:cs typeface="Arial" charset="0"/>
              </a:rPr>
            </a:br>
            <a:r>
              <a:rPr lang="en-US" altLang="en-US" dirty="0" smtClean="0">
                <a:latin typeface="Arial" charset="0"/>
                <a:cs typeface="Arial" charset="0"/>
              </a:rPr>
              <a:t/>
            </a:r>
            <a:br>
              <a:rPr lang="en-US" altLang="en-US" dirty="0" smtClean="0">
                <a:latin typeface="Arial" charset="0"/>
                <a:cs typeface="Arial" charset="0"/>
              </a:rPr>
            </a:br>
            <a:r>
              <a:rPr lang="en-US" altLang="en-US" sz="3200" dirty="0" smtClean="0">
                <a:latin typeface="Arial" charset="0"/>
                <a:cs typeface="Arial" charset="0"/>
              </a:rPr>
              <a:t/>
            </a:r>
            <a:br>
              <a:rPr lang="en-US" altLang="en-US" sz="3200" dirty="0" smtClean="0">
                <a:latin typeface="Arial" charset="0"/>
                <a:cs typeface="Arial" charset="0"/>
              </a:rPr>
            </a:br>
            <a:r>
              <a:rPr lang="en-US" altLang="en-US" sz="3200" dirty="0" smtClean="0">
                <a:latin typeface="Arial" charset="0"/>
                <a:cs typeface="Arial" charset="0"/>
              </a:rPr>
              <a:t/>
            </a:r>
            <a:br>
              <a:rPr lang="en-US" altLang="en-US" sz="3200" dirty="0" smtClean="0">
                <a:latin typeface="Arial" charset="0"/>
                <a:cs typeface="Arial" charset="0"/>
              </a:rPr>
            </a:br>
            <a:r>
              <a:rPr lang="en-US" altLang="en-US" sz="3200" dirty="0" smtClean="0">
                <a:latin typeface="Arial" charset="0"/>
                <a:cs typeface="Arial" charset="0"/>
              </a:rPr>
              <a:t/>
            </a:r>
            <a:br>
              <a:rPr lang="en-US" altLang="en-US" sz="3200" dirty="0" smtClean="0">
                <a:latin typeface="Arial" charset="0"/>
                <a:cs typeface="Arial" charset="0"/>
              </a:rPr>
            </a:br>
            <a:r>
              <a:rPr lang="en-US" altLang="en-US" sz="3200" dirty="0" smtClean="0">
                <a:latin typeface="Arial" charset="0"/>
                <a:cs typeface="Arial" charset="0"/>
              </a:rPr>
              <a:t/>
            </a:r>
            <a:br>
              <a:rPr lang="en-US" altLang="en-US" sz="3200" dirty="0" smtClean="0">
                <a:latin typeface="Arial" charset="0"/>
                <a:cs typeface="Arial" charset="0"/>
              </a:rPr>
            </a:br>
            <a:r>
              <a:rPr lang="en-US" altLang="en-US" sz="3200" dirty="0" smtClean="0">
                <a:latin typeface="Arial" charset="0"/>
                <a:cs typeface="Arial" charset="0"/>
              </a:rPr>
              <a:t/>
            </a:r>
            <a:br>
              <a:rPr lang="en-US" altLang="en-US" sz="3200" dirty="0" smtClean="0">
                <a:latin typeface="Arial" charset="0"/>
                <a:cs typeface="Arial" charset="0"/>
              </a:rPr>
            </a:br>
            <a:endParaRPr lang="en-US" altLang="en-US" sz="1600" b="0" dirty="0" smtClean="0">
              <a:latin typeface="Arial" charset="0"/>
              <a:cs typeface="Arial" charset="0"/>
            </a:endParaRPr>
          </a:p>
        </p:txBody>
      </p:sp>
      <p:sp>
        <p:nvSpPr>
          <p:cNvPr id="12291" name="Text Placeholder 20"/>
          <p:cNvSpPr>
            <a:spLocks noGrp="1"/>
          </p:cNvSpPr>
          <p:nvPr>
            <p:ph idx="1"/>
          </p:nvPr>
        </p:nvSpPr>
        <p:spPr>
          <a:xfrm>
            <a:off x="0" y="4530002"/>
            <a:ext cx="3683000" cy="2152650"/>
          </a:xfrm>
        </p:spPr>
        <p:txBody>
          <a:bodyPr/>
          <a:lstStyle/>
          <a:p>
            <a:r>
              <a:rPr lang="en-US" altLang="en-US" sz="2000" b="1" dirty="0" smtClean="0">
                <a:latin typeface="Arial" charset="0"/>
                <a:cs typeface="Arial" charset="0"/>
              </a:rPr>
              <a:t>Thomas L. Hogan</a:t>
            </a:r>
            <a:endParaRPr lang="en-US" altLang="en-US" sz="2000" dirty="0" smtClean="0">
              <a:latin typeface="Arial" charset="0"/>
              <a:cs typeface="Arial" charset="0"/>
            </a:endParaRPr>
          </a:p>
          <a:p>
            <a:r>
              <a:rPr lang="en-US" altLang="en-US" sz="2000" dirty="0" smtClean="0">
                <a:latin typeface="Arial" charset="0"/>
                <a:cs typeface="Arial" charset="0"/>
              </a:rPr>
              <a:t> Troy University</a:t>
            </a:r>
          </a:p>
          <a:p>
            <a:r>
              <a:rPr lang="en-US" altLang="en-US" sz="2000" dirty="0" smtClean="0">
                <a:latin typeface="Arial" charset="0"/>
                <a:cs typeface="Arial" charset="0"/>
              </a:rPr>
              <a:t>tlhogan@troy.edu</a:t>
            </a:r>
          </a:p>
          <a:p>
            <a:endParaRPr lang="en-US" altLang="en-US" dirty="0" smtClean="0">
              <a:latin typeface="Arial" charset="0"/>
              <a:cs typeface="Arial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-</a:t>
            </a:r>
            <a:fld id="{331DAAEB-954A-473A-8DD3-CA101E065BED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  <p:sp>
        <p:nvSpPr>
          <p:cNvPr id="12293" name="Text Placeholder 20"/>
          <p:cNvSpPr txBox="1">
            <a:spLocks/>
          </p:cNvSpPr>
          <p:nvPr/>
        </p:nvSpPr>
        <p:spPr bwMode="auto">
          <a:xfrm>
            <a:off x="5679848" y="4516939"/>
            <a:ext cx="3684587" cy="2152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ts val="6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ts val="6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ts val="6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ts val="6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1371600" indent="-228600" eaLnBrk="0" hangingPunct="0">
              <a:spcBef>
                <a:spcPts val="6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1828800" indent="-228600" eaLnBrk="0" fontAlgn="base" hangingPunct="0">
              <a:spcBef>
                <a:spcPts val="6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286000" indent="-228600" eaLnBrk="0" fontAlgn="base" hangingPunct="0">
              <a:spcBef>
                <a:spcPts val="6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2743200" indent="-228600" eaLnBrk="0" fontAlgn="base" hangingPunct="0">
              <a:spcBef>
                <a:spcPts val="6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200400" indent="-228600" eaLnBrk="0" fontAlgn="base" hangingPunct="0">
              <a:spcBef>
                <a:spcPts val="6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spcAft>
                <a:spcPts val="600"/>
              </a:spcAft>
              <a:buFont typeface="Arial" charset="0"/>
              <a:buNone/>
            </a:pPr>
            <a:r>
              <a:rPr lang="en-US" altLang="en-US" sz="2000" b="1" dirty="0" smtClean="0"/>
              <a:t>Malavika Nair</a:t>
            </a:r>
            <a:endParaRPr lang="en-US" altLang="en-US" sz="2000" dirty="0"/>
          </a:p>
          <a:p>
            <a:pPr algn="ctr">
              <a:spcAft>
                <a:spcPts val="600"/>
              </a:spcAft>
              <a:buFont typeface="Arial" charset="0"/>
              <a:buNone/>
            </a:pPr>
            <a:r>
              <a:rPr lang="en-US" altLang="en-US" sz="2000" dirty="0"/>
              <a:t> Troy University</a:t>
            </a:r>
          </a:p>
          <a:p>
            <a:pPr algn="ctr">
              <a:spcAft>
                <a:spcPts val="600"/>
              </a:spcAft>
              <a:buNone/>
            </a:pPr>
            <a:r>
              <a:rPr lang="en-US" altLang="en-US" sz="2000" dirty="0"/>
              <a:t>mnair@troy.edu</a:t>
            </a:r>
          </a:p>
          <a:p>
            <a:pPr algn="ctr">
              <a:spcAft>
                <a:spcPts val="600"/>
              </a:spcAft>
              <a:buFont typeface="Arial" charset="0"/>
              <a:buNone/>
            </a:pPr>
            <a:endParaRPr lang="en-US" altLang="en-US" dirty="0"/>
          </a:p>
        </p:txBody>
      </p:sp>
      <p:sp>
        <p:nvSpPr>
          <p:cNvPr id="6" name="Text Placeholder 20"/>
          <p:cNvSpPr txBox="1">
            <a:spLocks/>
          </p:cNvSpPr>
          <p:nvPr/>
        </p:nvSpPr>
        <p:spPr bwMode="auto">
          <a:xfrm>
            <a:off x="2793683" y="4530002"/>
            <a:ext cx="3683000" cy="2152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ctr" rtl="0" eaLnBrk="0" fontAlgn="base" hangingPunct="0">
              <a:spcBef>
                <a:spcPts val="600"/>
              </a:spcBef>
              <a:spcAft>
                <a:spcPts val="600"/>
              </a:spcAft>
              <a:buFont typeface="Arial" charset="0"/>
              <a:buNone/>
              <a:defRPr sz="3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rtl="0" eaLnBrk="0" fontAlgn="base" hangingPunct="0">
              <a:spcBef>
                <a:spcPts val="600"/>
              </a:spcBef>
              <a:spcAft>
                <a:spcPts val="600"/>
              </a:spcAft>
              <a:buFont typeface="Arial" charset="0"/>
              <a:buChar char="–"/>
              <a:defRPr sz="26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rtl="0" eaLnBrk="0" fontAlgn="base" hangingPunct="0">
              <a:spcBef>
                <a:spcPts val="6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rtl="0" eaLnBrk="0" fontAlgn="base" hangingPunct="0">
              <a:spcBef>
                <a:spcPts val="6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371600" indent="-228600" algn="l" rtl="0" eaLnBrk="0" fontAlgn="base" hangingPunct="0">
              <a:spcBef>
                <a:spcPts val="6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sz="2000" b="1" dirty="0">
                <a:latin typeface="Arial" charset="0"/>
                <a:cs typeface="Arial" charset="0"/>
              </a:rPr>
              <a:t>Linh </a:t>
            </a:r>
            <a:r>
              <a:rPr lang="en-US" altLang="en-US" sz="2000" b="1" dirty="0" smtClean="0">
                <a:latin typeface="Arial" charset="0"/>
                <a:cs typeface="Arial" charset="0"/>
              </a:rPr>
              <a:t>Le</a:t>
            </a:r>
          </a:p>
          <a:p>
            <a:r>
              <a:rPr lang="en-US" altLang="en-US" sz="2000" dirty="0" smtClean="0">
                <a:latin typeface="Arial" charset="0"/>
                <a:cs typeface="Arial" charset="0"/>
              </a:rPr>
              <a:t>University of New Orleans</a:t>
            </a:r>
          </a:p>
          <a:p>
            <a:r>
              <a:rPr lang="en-US" altLang="en-US" sz="2000" dirty="0">
                <a:latin typeface="Arial" charset="0"/>
                <a:cs typeface="Arial" charset="0"/>
              </a:rPr>
              <a:t>lle1@uno.edu</a:t>
            </a:r>
            <a:endParaRPr lang="en-US" altLang="en-US" dirty="0" smtClean="0">
              <a:latin typeface="Arial" charset="0"/>
              <a:cs typeface="Arial" charset="0"/>
            </a:endParaRPr>
          </a:p>
        </p:txBody>
      </p:sp>
      <p:cxnSp>
        <p:nvCxnSpPr>
          <p:cNvPr id="3" name="Straight Connector 2"/>
          <p:cNvCxnSpPr/>
          <p:nvPr/>
        </p:nvCxnSpPr>
        <p:spPr>
          <a:xfrm>
            <a:off x="426027" y="4229101"/>
            <a:ext cx="8208818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 advTm="9455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latin typeface="Arial" charset="0"/>
                <a:cs typeface="Arial" charset="0"/>
              </a:rPr>
              <a:t>Outline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z="3000" dirty="0" smtClean="0">
                <a:latin typeface="Arial" charset="0"/>
                <a:cs typeface="Arial" charset="0"/>
              </a:rPr>
              <a:t>Example of contagion</a:t>
            </a:r>
            <a:endParaRPr lang="en-US" altLang="en-US" sz="3000" dirty="0">
              <a:latin typeface="Arial" charset="0"/>
              <a:cs typeface="Arial" charset="0"/>
            </a:endParaRPr>
          </a:p>
          <a:p>
            <a:pPr eaLnBrk="1" hangingPunct="1"/>
            <a:r>
              <a:rPr lang="en-US" altLang="en-US" sz="3000" dirty="0" smtClean="0">
                <a:latin typeface="Arial" charset="0"/>
                <a:cs typeface="Arial" charset="0"/>
              </a:rPr>
              <a:t>Financial </a:t>
            </a:r>
            <a:r>
              <a:rPr lang="en-US" altLang="en-US" sz="3000" dirty="0">
                <a:latin typeface="Arial" charset="0"/>
                <a:cs typeface="Arial" charset="0"/>
              </a:rPr>
              <a:t>crisis of </a:t>
            </a:r>
            <a:r>
              <a:rPr lang="en-US" altLang="en-US" sz="3000" dirty="0" smtClean="0">
                <a:latin typeface="Arial" charset="0"/>
                <a:cs typeface="Arial" charset="0"/>
              </a:rPr>
              <a:t>2008</a:t>
            </a:r>
            <a:endParaRPr lang="en-US" altLang="en-US" sz="2600" dirty="0" smtClean="0">
              <a:latin typeface="Arial" charset="0"/>
              <a:cs typeface="Arial" charset="0"/>
            </a:endParaRPr>
          </a:p>
          <a:p>
            <a:pPr eaLnBrk="1" hangingPunct="1"/>
            <a:r>
              <a:rPr lang="en-US" altLang="en-US" sz="3000" dirty="0" smtClean="0">
                <a:latin typeface="Arial" charset="0"/>
                <a:cs typeface="Arial" charset="0"/>
              </a:rPr>
              <a:t>Simulations of max lending</a:t>
            </a:r>
          </a:p>
          <a:p>
            <a:pPr eaLnBrk="1" hangingPunct="1"/>
            <a:r>
              <a:rPr lang="en-US" altLang="en-US" sz="3000" dirty="0" smtClean="0">
                <a:latin typeface="Arial" charset="0"/>
                <a:cs typeface="Arial" charset="0"/>
              </a:rPr>
              <a:t>Conclusions</a:t>
            </a:r>
          </a:p>
        </p:txBody>
      </p:sp>
    </p:spTree>
  </p:cSld>
  <p:clrMapOvr>
    <a:masterClrMapping/>
  </p:clrMapOvr>
  <p:transition spd="slow" advTm="62961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Contagion Example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35131" y="1580605"/>
            <a:ext cx="86868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4320" indent="-274320">
              <a:buFont typeface="Arial" panose="020B0604020202020204" pitchFamily="34" charset="0"/>
              <a:buChar char="•"/>
            </a:pPr>
            <a:r>
              <a:rPr lang="en-US" sz="3000" dirty="0" smtClean="0"/>
              <a:t>Banks are linked by interbank assets (IBA) and interbank liabilities (IBL)</a:t>
            </a:r>
          </a:p>
          <a:p>
            <a:pPr marL="548640" lvl="1" indent="-274320">
              <a:buFont typeface="Arial" panose="020B0604020202020204" pitchFamily="34" charset="0"/>
              <a:buChar char="•"/>
            </a:pPr>
            <a:r>
              <a:rPr lang="en-US" sz="2400" dirty="0" smtClean="0"/>
              <a:t>Can include deposits, fed funds, repurchase agreements (repos), trading assets, derivatives, &amp; swaps</a:t>
            </a:r>
            <a:endParaRPr lang="en-US" sz="2400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9465857"/>
              </p:ext>
            </p:extLst>
          </p:nvPr>
        </p:nvGraphicFramePr>
        <p:xfrm>
          <a:off x="641530" y="3562327"/>
          <a:ext cx="7874001" cy="2143125"/>
        </p:xfrm>
        <a:graphic>
          <a:graphicData uri="http://schemas.openxmlformats.org/drawingml/2006/table">
            <a:tbl>
              <a:tblPr/>
              <a:tblGrid>
                <a:gridCol w="1498446"/>
                <a:gridCol w="267239"/>
                <a:gridCol w="267239"/>
                <a:gridCol w="114531"/>
                <a:gridCol w="1794318"/>
                <a:gridCol w="143164"/>
                <a:gridCol w="1498446"/>
                <a:gridCol w="200429"/>
                <a:gridCol w="200429"/>
                <a:gridCol w="95442"/>
                <a:gridCol w="1794318"/>
              </a:tblGrid>
              <a:tr h="200025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effectLst/>
                          <a:latin typeface="Arial"/>
                        </a:rPr>
                        <a:t>Bank 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effectLst/>
                          <a:latin typeface="Arial"/>
                        </a:rPr>
                        <a:t>Bank B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61925">
                <a:tc>
                  <a:txBody>
                    <a:bodyPr/>
                    <a:lstStyle/>
                    <a:p>
                      <a:pPr algn="l" fontAlgn="b"/>
                      <a:endParaRPr lang="en-US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</a:tr>
              <a:tr h="161925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effectLst/>
                          <a:latin typeface="Arial"/>
                        </a:rPr>
                        <a:t>Assets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effectLst/>
                          <a:latin typeface="Arial"/>
                        </a:rPr>
                        <a:t>Liabilities + Equity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effectLst/>
                          <a:latin typeface="Arial"/>
                        </a:rPr>
                        <a:t>Assets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effectLst/>
                          <a:latin typeface="Arial"/>
                        </a:rPr>
                        <a:t>Liabilities + Equity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61925">
                <a:tc>
                  <a:txBody>
                    <a:bodyPr/>
                    <a:lstStyle/>
                    <a:p>
                      <a:pPr algn="l" fontAlgn="b"/>
                      <a:endParaRPr lang="en-US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i="0" u="none" strike="noStrike">
                          <a:effectLst/>
                          <a:latin typeface="Arial"/>
                        </a:rPr>
                        <a:t>Reserves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effectLst/>
                          <a:latin typeface="Arial"/>
                        </a:rPr>
                        <a:t>10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effectLst/>
                          <a:latin typeface="Arial"/>
                        </a:rPr>
                        <a:t>20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effectLst/>
                          <a:latin typeface="Arial"/>
                        </a:rPr>
                        <a:t>Equity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i="0" u="none" strike="noStrike" dirty="0">
                          <a:effectLst/>
                          <a:latin typeface="Arial"/>
                        </a:rPr>
                        <a:t>Reserves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effectLst/>
                          <a:latin typeface="Arial"/>
                        </a:rPr>
                        <a:t>10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effectLst/>
                          <a:latin typeface="Arial"/>
                        </a:rPr>
                        <a:t>15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effectLst/>
                          <a:latin typeface="Arial"/>
                        </a:rPr>
                        <a:t>Equity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r" fontAlgn="b"/>
                      <a:endParaRPr lang="en-US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0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i="0" u="none" strike="noStrike">
                          <a:effectLst/>
                          <a:latin typeface="Arial"/>
                        </a:rPr>
                        <a:t>Deposits in other banks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effectLst/>
                          <a:latin typeface="Arial"/>
                        </a:rPr>
                        <a:t>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C00000"/>
                          </a:solidFill>
                          <a:effectLst/>
                          <a:latin typeface="Arial"/>
                        </a:rPr>
                        <a:t>20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1" i="0" u="none" strike="noStrike" dirty="0">
                        <a:solidFill>
                          <a:srgbClr val="C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 dirty="0">
                          <a:solidFill>
                            <a:srgbClr val="C00000"/>
                          </a:solidFill>
                          <a:effectLst/>
                          <a:latin typeface="Arial"/>
                        </a:rPr>
                        <a:t>Deposits owed to banks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C00000"/>
                          </a:solidFill>
                          <a:effectLst/>
                          <a:latin typeface="Arial"/>
                        </a:rPr>
                        <a:t>=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i="0" u="none" strike="noStrike" dirty="0">
                          <a:solidFill>
                            <a:srgbClr val="C00000"/>
                          </a:solidFill>
                          <a:effectLst/>
                          <a:latin typeface="Arial"/>
                        </a:rPr>
                        <a:t>Deposits in other banks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C00000"/>
                          </a:solidFill>
                          <a:effectLst/>
                          <a:latin typeface="Arial"/>
                        </a:rPr>
                        <a:t>20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effectLst/>
                          <a:latin typeface="Arial"/>
                        </a:rPr>
                        <a:t>15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 dirty="0">
                          <a:effectLst/>
                          <a:latin typeface="Arial"/>
                        </a:rPr>
                        <a:t>Deposits owed to banks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i="0" u="none" strike="noStrike">
                          <a:effectLst/>
                          <a:latin typeface="Arial"/>
                        </a:rPr>
                        <a:t>Funds loaned to banks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effectLst/>
                          <a:latin typeface="Arial"/>
                        </a:rPr>
                        <a:t>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C00000"/>
                          </a:solidFill>
                          <a:effectLst/>
                          <a:latin typeface="Arial"/>
                        </a:rPr>
                        <a:t>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1" i="0" u="none" strike="noStrike">
                        <a:solidFill>
                          <a:srgbClr val="C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 dirty="0">
                          <a:solidFill>
                            <a:srgbClr val="C00000"/>
                          </a:solidFill>
                          <a:effectLst/>
                          <a:latin typeface="Arial"/>
                        </a:rPr>
                        <a:t>Funds borrowed from banks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C00000"/>
                          </a:solidFill>
                          <a:effectLst/>
                          <a:latin typeface="Arial"/>
                        </a:rPr>
                        <a:t>=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i="0" u="none" strike="noStrike" dirty="0">
                          <a:solidFill>
                            <a:srgbClr val="C00000"/>
                          </a:solidFill>
                          <a:effectLst/>
                          <a:latin typeface="Arial"/>
                        </a:rPr>
                        <a:t>Funds loaned to banks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C00000"/>
                          </a:solidFill>
                          <a:effectLst/>
                          <a:latin typeface="Arial"/>
                        </a:rPr>
                        <a:t>10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effectLst/>
                          <a:latin typeface="Arial"/>
                        </a:rPr>
                        <a:t>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 dirty="0">
                          <a:effectLst/>
                          <a:latin typeface="Arial"/>
                        </a:rPr>
                        <a:t>Funds borrowed from banks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r" fontAlgn="b"/>
                      <a:endParaRPr lang="en-US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i="0" u="none" strike="noStrike">
                          <a:effectLst/>
                          <a:latin typeface="Arial"/>
                        </a:rPr>
                        <a:t>Loans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effectLst/>
                          <a:latin typeface="Arial"/>
                        </a:rPr>
                        <a:t>70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effectLst/>
                          <a:latin typeface="Arial"/>
                        </a:rPr>
                        <a:t>40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effectLst/>
                          <a:latin typeface="Arial"/>
                        </a:rPr>
                        <a:t>Commercial deposits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i="0" u="none" strike="noStrike">
                          <a:effectLst/>
                          <a:latin typeface="Arial"/>
                        </a:rPr>
                        <a:t>Loans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effectLst/>
                          <a:latin typeface="Arial"/>
                        </a:rPr>
                        <a:t>45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effectLst/>
                          <a:latin typeface="Arial"/>
                        </a:rPr>
                        <a:t>50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 dirty="0">
                          <a:effectLst/>
                          <a:latin typeface="Arial"/>
                        </a:rPr>
                        <a:t>Commercial deposits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i="0" u="none" strike="noStrike">
                          <a:effectLst/>
                          <a:latin typeface="Arial"/>
                        </a:rPr>
                        <a:t>Bonds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effectLst/>
                          <a:latin typeface="Arial"/>
                        </a:rPr>
                        <a:t>10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effectLst/>
                          <a:latin typeface="Arial"/>
                        </a:rPr>
                        <a:t>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effectLst/>
                          <a:latin typeface="Arial"/>
                        </a:rPr>
                        <a:t>Other liabilities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i="0" u="none" strike="noStrike">
                          <a:effectLst/>
                          <a:latin typeface="Arial"/>
                        </a:rPr>
                        <a:t>Bonds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effectLst/>
                          <a:latin typeface="Arial"/>
                        </a:rPr>
                        <a:t>10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effectLst/>
                          <a:latin typeface="Arial"/>
                        </a:rPr>
                        <a:t>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 dirty="0">
                          <a:effectLst/>
                          <a:latin typeface="Arial"/>
                        </a:rPr>
                        <a:t>Other liabilities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 dirty="0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i="0" u="none" strike="noStrike">
                          <a:effectLst/>
                          <a:latin typeface="Arial"/>
                        </a:rPr>
                        <a:t>Total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effectLst/>
                          <a:latin typeface="Arial"/>
                        </a:rPr>
                        <a:t>100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effectLst/>
                          <a:latin typeface="Arial"/>
                        </a:rPr>
                        <a:t>100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effectLst/>
                          <a:latin typeface="Arial"/>
                        </a:rPr>
                        <a:t>Total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i="0" u="none" strike="noStrike">
                          <a:effectLst/>
                          <a:latin typeface="Arial"/>
                        </a:rPr>
                        <a:t>Total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effectLst/>
                          <a:latin typeface="Arial"/>
                        </a:rPr>
                        <a:t>95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effectLst/>
                          <a:latin typeface="Arial"/>
                        </a:rPr>
                        <a:t>95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 dirty="0">
                          <a:effectLst/>
                          <a:latin typeface="Arial"/>
                        </a:rPr>
                        <a:t>Total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331272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Contagion Example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7452785"/>
              </p:ext>
            </p:extLst>
          </p:nvPr>
        </p:nvGraphicFramePr>
        <p:xfrm>
          <a:off x="737690" y="3536202"/>
          <a:ext cx="7746997" cy="2143125"/>
        </p:xfrm>
        <a:graphic>
          <a:graphicData uri="http://schemas.openxmlformats.org/drawingml/2006/table">
            <a:tbl>
              <a:tblPr/>
              <a:tblGrid>
                <a:gridCol w="1499727"/>
                <a:gridCol w="200600"/>
                <a:gridCol w="200600"/>
                <a:gridCol w="114629"/>
                <a:gridCol w="1795852"/>
                <a:gridCol w="143286"/>
                <a:gridCol w="1499727"/>
                <a:gridCol w="200600"/>
                <a:gridCol w="200600"/>
                <a:gridCol w="95524"/>
                <a:gridCol w="1795852"/>
              </a:tblGrid>
              <a:tr h="200025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effectLst/>
                          <a:latin typeface="Arial"/>
                        </a:rPr>
                        <a:t>Bank 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effectLst/>
                          <a:latin typeface="Arial"/>
                        </a:rPr>
                        <a:t>Bank B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61925"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1925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effectLst/>
                          <a:latin typeface="Arial"/>
                        </a:rPr>
                        <a:t>Assets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effectLst/>
                          <a:latin typeface="Arial"/>
                        </a:rPr>
                        <a:t>Liabilities + Equity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effectLst/>
                          <a:latin typeface="Arial"/>
                        </a:rPr>
                        <a:t>Assets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effectLst/>
                          <a:latin typeface="Arial"/>
                        </a:rPr>
                        <a:t>Liabilities + Equity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61925">
                <a:tc>
                  <a:txBody>
                    <a:bodyPr/>
                    <a:lstStyle/>
                    <a:p>
                      <a:pPr algn="l" fontAlgn="b"/>
                      <a:endParaRPr lang="en-US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i="0" u="none" strike="noStrike">
                          <a:effectLst/>
                          <a:latin typeface="Arial"/>
                        </a:rPr>
                        <a:t>Reserves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effectLst/>
                          <a:latin typeface="Arial"/>
                        </a:rPr>
                        <a:t>10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C00000"/>
                          </a:solidFill>
                          <a:effectLst/>
                          <a:latin typeface="Arial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1" i="0" u="none" strike="noStrike">
                        <a:solidFill>
                          <a:srgbClr val="C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 dirty="0">
                          <a:solidFill>
                            <a:srgbClr val="C00000"/>
                          </a:solidFill>
                          <a:effectLst/>
                          <a:latin typeface="Arial"/>
                        </a:rPr>
                        <a:t>Equity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i="0" u="none" strike="noStrike" dirty="0">
                          <a:effectLst/>
                          <a:latin typeface="Arial"/>
                        </a:rPr>
                        <a:t>Reserves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effectLst/>
                          <a:latin typeface="Arial"/>
                        </a:rPr>
                        <a:t>10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effectLst/>
                          <a:latin typeface="Arial"/>
                        </a:rPr>
                        <a:t>15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effectLst/>
                          <a:latin typeface="Arial"/>
                        </a:rPr>
                        <a:t>Equity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r" fontAlgn="b"/>
                      <a:endParaRPr lang="en-US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1" i="0" u="none" strike="noStrike">
                        <a:solidFill>
                          <a:srgbClr val="C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1" i="0" u="none" strike="noStrike">
                        <a:solidFill>
                          <a:srgbClr val="C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1" i="0" u="none" strike="noStrike" dirty="0">
                        <a:solidFill>
                          <a:srgbClr val="C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0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i="0" u="none" strike="noStrike">
                          <a:effectLst/>
                          <a:latin typeface="Arial"/>
                        </a:rPr>
                        <a:t>Deposits in other banks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effectLst/>
                          <a:latin typeface="Arial"/>
                        </a:rPr>
                        <a:t>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C00000"/>
                          </a:solidFill>
                          <a:effectLst/>
                          <a:latin typeface="Arial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1" i="0" u="none" strike="noStrike">
                        <a:solidFill>
                          <a:srgbClr val="C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 dirty="0">
                          <a:solidFill>
                            <a:srgbClr val="C00000"/>
                          </a:solidFill>
                          <a:effectLst/>
                          <a:latin typeface="Arial"/>
                        </a:rPr>
                        <a:t>Deposits owed to banks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effectLst/>
                          <a:latin typeface="Arial"/>
                        </a:rPr>
                        <a:t>=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i="0" u="none" strike="noStrike" dirty="0">
                          <a:effectLst/>
                          <a:latin typeface="Arial"/>
                        </a:rPr>
                        <a:t>Deposits in other banks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effectLst/>
                          <a:latin typeface="Arial"/>
                        </a:rPr>
                        <a:t>20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effectLst/>
                          <a:latin typeface="Arial"/>
                        </a:rPr>
                        <a:t>15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 dirty="0">
                          <a:effectLst/>
                          <a:latin typeface="Arial"/>
                        </a:rPr>
                        <a:t>Deposits owed to banks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i="0" u="none" strike="noStrike">
                          <a:effectLst/>
                          <a:latin typeface="Arial"/>
                        </a:rPr>
                        <a:t>Funds loaned to banks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effectLst/>
                          <a:latin typeface="Arial"/>
                        </a:rPr>
                        <a:t>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C00000"/>
                          </a:solidFill>
                          <a:effectLst/>
                          <a:latin typeface="Arial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1" i="0" u="none" strike="noStrike">
                        <a:solidFill>
                          <a:srgbClr val="C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 dirty="0">
                          <a:solidFill>
                            <a:srgbClr val="C00000"/>
                          </a:solidFill>
                          <a:effectLst/>
                          <a:latin typeface="Arial"/>
                        </a:rPr>
                        <a:t>Funds borrowed from banks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effectLst/>
                          <a:latin typeface="Arial"/>
                        </a:rPr>
                        <a:t>=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i="0" u="none" strike="noStrike">
                          <a:effectLst/>
                          <a:latin typeface="Arial"/>
                        </a:rPr>
                        <a:t>Funds loaned to banks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effectLst/>
                          <a:latin typeface="Arial"/>
                        </a:rPr>
                        <a:t>10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effectLst/>
                          <a:latin typeface="Arial"/>
                        </a:rPr>
                        <a:t>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 dirty="0">
                          <a:effectLst/>
                          <a:latin typeface="Arial"/>
                        </a:rPr>
                        <a:t>Funds borrowed from banks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r" fontAlgn="b"/>
                      <a:endParaRPr lang="en-US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i="0" u="none" strike="noStrike" dirty="0">
                          <a:solidFill>
                            <a:srgbClr val="C00000"/>
                          </a:solidFill>
                          <a:effectLst/>
                          <a:latin typeface="Arial"/>
                        </a:rPr>
                        <a:t>Loans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C00000"/>
                          </a:solidFill>
                          <a:effectLst/>
                          <a:latin typeface="Arial"/>
                        </a:rPr>
                        <a:t>20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effectLst/>
                          <a:latin typeface="Arial"/>
                        </a:rPr>
                        <a:t>40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effectLst/>
                          <a:latin typeface="Arial"/>
                        </a:rPr>
                        <a:t>Commercial deposits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i="0" u="none" strike="noStrike">
                          <a:effectLst/>
                          <a:latin typeface="Arial"/>
                        </a:rPr>
                        <a:t>Loans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effectLst/>
                          <a:latin typeface="Arial"/>
                        </a:rPr>
                        <a:t>45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effectLst/>
                          <a:latin typeface="Arial"/>
                        </a:rPr>
                        <a:t>50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 dirty="0">
                          <a:effectLst/>
                          <a:latin typeface="Arial"/>
                        </a:rPr>
                        <a:t>Commercial deposits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i="0" u="none" strike="noStrike" dirty="0">
                          <a:solidFill>
                            <a:srgbClr val="C00000"/>
                          </a:solidFill>
                          <a:effectLst/>
                          <a:latin typeface="Arial"/>
                        </a:rPr>
                        <a:t>Bonds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C00000"/>
                          </a:solidFill>
                          <a:effectLst/>
                          <a:latin typeface="Arial"/>
                        </a:rPr>
                        <a:t>10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effectLst/>
                          <a:latin typeface="Arial"/>
                        </a:rPr>
                        <a:t>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effectLst/>
                          <a:latin typeface="Arial"/>
                        </a:rPr>
                        <a:t>Other liabilities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i="0" u="none" strike="noStrike">
                          <a:effectLst/>
                          <a:latin typeface="Arial"/>
                        </a:rPr>
                        <a:t>Bonds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effectLst/>
                          <a:latin typeface="Arial"/>
                        </a:rPr>
                        <a:t>10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effectLst/>
                          <a:latin typeface="Arial"/>
                        </a:rPr>
                        <a:t>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 dirty="0">
                          <a:effectLst/>
                          <a:latin typeface="Arial"/>
                        </a:rPr>
                        <a:t>Other liabilities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 dirty="0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i="0" u="none" strike="noStrike">
                          <a:effectLst/>
                          <a:latin typeface="Arial"/>
                        </a:rPr>
                        <a:t>Total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effectLst/>
                          <a:latin typeface="Arial"/>
                        </a:rPr>
                        <a:t>50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effectLst/>
                          <a:latin typeface="Arial"/>
                        </a:rPr>
                        <a:t>50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effectLst/>
                          <a:latin typeface="Arial"/>
                        </a:rPr>
                        <a:t>Total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i="0" u="none" strike="noStrike">
                          <a:effectLst/>
                          <a:latin typeface="Arial"/>
                        </a:rPr>
                        <a:t>Total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effectLst/>
                          <a:latin typeface="Arial"/>
                        </a:rPr>
                        <a:t>95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effectLst/>
                          <a:latin typeface="Arial"/>
                        </a:rPr>
                        <a:t>95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 dirty="0">
                          <a:effectLst/>
                          <a:latin typeface="Arial"/>
                        </a:rPr>
                        <a:t>Total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35131" y="1580605"/>
            <a:ext cx="8686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4320" indent="-274320">
              <a:buFont typeface="Arial" panose="020B0604020202020204" pitchFamily="34" charset="0"/>
              <a:buChar char="•"/>
            </a:pPr>
            <a:r>
              <a:rPr lang="en-US" sz="3000" dirty="0" smtClean="0"/>
              <a:t>Losses on </a:t>
            </a:r>
            <a:r>
              <a:rPr lang="en-US" sz="3000" dirty="0"/>
              <a:t>B</a:t>
            </a:r>
            <a:r>
              <a:rPr lang="en-US" sz="3000" dirty="0" smtClean="0"/>
              <a:t>ank A’s regular assets can make the bank illiquid → unable to pay its IBL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5402575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Contagion Example</a:t>
            </a: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4559575"/>
              </p:ext>
            </p:extLst>
          </p:nvPr>
        </p:nvGraphicFramePr>
        <p:xfrm>
          <a:off x="737689" y="3536202"/>
          <a:ext cx="7746997" cy="2143125"/>
        </p:xfrm>
        <a:graphic>
          <a:graphicData uri="http://schemas.openxmlformats.org/drawingml/2006/table">
            <a:tbl>
              <a:tblPr/>
              <a:tblGrid>
                <a:gridCol w="1499727"/>
                <a:gridCol w="200600"/>
                <a:gridCol w="200600"/>
                <a:gridCol w="114629"/>
                <a:gridCol w="1795852"/>
                <a:gridCol w="143286"/>
                <a:gridCol w="1499727"/>
                <a:gridCol w="200600"/>
                <a:gridCol w="200600"/>
                <a:gridCol w="95524"/>
                <a:gridCol w="1795852"/>
              </a:tblGrid>
              <a:tr h="200025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effectLst/>
                          <a:latin typeface="Arial"/>
                        </a:rPr>
                        <a:t>Bank 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effectLst/>
                          <a:latin typeface="Arial"/>
                        </a:rPr>
                        <a:t>Bank B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61925"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1925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effectLst/>
                          <a:latin typeface="Arial"/>
                        </a:rPr>
                        <a:t>Assets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effectLst/>
                          <a:latin typeface="Arial"/>
                        </a:rPr>
                        <a:t>Liabilities + Equity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effectLst/>
                          <a:latin typeface="Arial"/>
                        </a:rPr>
                        <a:t>Assets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effectLst/>
                          <a:latin typeface="Arial"/>
                        </a:rPr>
                        <a:t>Liabilities + Equity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61925">
                <a:tc>
                  <a:txBody>
                    <a:bodyPr/>
                    <a:lstStyle/>
                    <a:p>
                      <a:pPr algn="l" fontAlgn="b"/>
                      <a:endParaRPr lang="en-US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i="0" u="none" strike="noStrike">
                          <a:effectLst/>
                          <a:latin typeface="Arial"/>
                        </a:rPr>
                        <a:t>Reserves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effectLst/>
                          <a:latin typeface="Arial"/>
                        </a:rPr>
                        <a:t>10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C00000"/>
                          </a:solidFill>
                          <a:effectLst/>
                          <a:latin typeface="Arial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1" i="0" u="none" strike="noStrike">
                        <a:solidFill>
                          <a:srgbClr val="C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 dirty="0">
                          <a:solidFill>
                            <a:srgbClr val="C00000"/>
                          </a:solidFill>
                          <a:effectLst/>
                          <a:latin typeface="Arial"/>
                        </a:rPr>
                        <a:t>Equity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i="0" u="none" strike="noStrike">
                          <a:effectLst/>
                          <a:latin typeface="Arial"/>
                        </a:rPr>
                        <a:t>Reserves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effectLst/>
                          <a:latin typeface="Arial"/>
                        </a:rPr>
                        <a:t>10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C00000"/>
                          </a:solidFill>
                          <a:effectLst/>
                          <a:latin typeface="Arial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1" i="0" u="none" strike="noStrike">
                        <a:solidFill>
                          <a:srgbClr val="C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C00000"/>
                          </a:solidFill>
                          <a:effectLst/>
                          <a:latin typeface="Arial"/>
                        </a:rPr>
                        <a:t>Equity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r" fontAlgn="b"/>
                      <a:endParaRPr lang="en-US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1" i="0" u="none" strike="noStrike">
                        <a:solidFill>
                          <a:srgbClr val="C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1" i="0" u="none" strike="noStrike">
                        <a:solidFill>
                          <a:srgbClr val="C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1" i="0" u="none" strike="noStrike" dirty="0">
                        <a:solidFill>
                          <a:srgbClr val="C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1" i="0" u="none" strike="noStrike">
                        <a:solidFill>
                          <a:srgbClr val="C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1" i="0" u="none" strike="noStrike">
                        <a:solidFill>
                          <a:srgbClr val="C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1" i="0" u="none" strike="noStrike">
                        <a:solidFill>
                          <a:srgbClr val="C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i="0" u="none" strike="noStrike">
                          <a:effectLst/>
                          <a:latin typeface="Arial"/>
                        </a:rPr>
                        <a:t>Deposits in other banks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effectLst/>
                          <a:latin typeface="Arial"/>
                        </a:rPr>
                        <a:t>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C00000"/>
                          </a:solidFill>
                          <a:effectLst/>
                          <a:latin typeface="Arial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1" i="0" u="none" strike="noStrike">
                        <a:solidFill>
                          <a:srgbClr val="C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 dirty="0">
                          <a:solidFill>
                            <a:srgbClr val="C00000"/>
                          </a:solidFill>
                          <a:effectLst/>
                          <a:latin typeface="Arial"/>
                        </a:rPr>
                        <a:t>Deposits owed to banks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C00000"/>
                          </a:solidFill>
                          <a:effectLst/>
                          <a:latin typeface="Arial"/>
                        </a:rPr>
                        <a:t>=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i="0" u="none" strike="noStrike" dirty="0">
                          <a:solidFill>
                            <a:srgbClr val="C00000"/>
                          </a:solidFill>
                          <a:effectLst/>
                          <a:latin typeface="Arial"/>
                        </a:rPr>
                        <a:t>Deposits in other banks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C00000"/>
                          </a:solidFill>
                          <a:effectLst/>
                          <a:latin typeface="Arial"/>
                        </a:rPr>
                        <a:t>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C00000"/>
                          </a:solidFill>
                          <a:effectLst/>
                          <a:latin typeface="Arial"/>
                        </a:rPr>
                        <a:t>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1" i="0" u="none" strike="noStrike">
                        <a:solidFill>
                          <a:srgbClr val="C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C00000"/>
                          </a:solidFill>
                          <a:effectLst/>
                          <a:latin typeface="Arial"/>
                        </a:rPr>
                        <a:t>Deposits owed to banks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i="0" u="none" strike="noStrike">
                          <a:effectLst/>
                          <a:latin typeface="Arial"/>
                        </a:rPr>
                        <a:t>Funds loaned to banks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effectLst/>
                          <a:latin typeface="Arial"/>
                        </a:rPr>
                        <a:t>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C00000"/>
                          </a:solidFill>
                          <a:effectLst/>
                          <a:latin typeface="Arial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1" i="0" u="none" strike="noStrike">
                        <a:solidFill>
                          <a:srgbClr val="C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 dirty="0">
                          <a:solidFill>
                            <a:srgbClr val="C00000"/>
                          </a:solidFill>
                          <a:effectLst/>
                          <a:latin typeface="Arial"/>
                        </a:rPr>
                        <a:t>Funds borrowed from banks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C00000"/>
                          </a:solidFill>
                          <a:effectLst/>
                          <a:latin typeface="Arial"/>
                        </a:rPr>
                        <a:t>=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i="0" u="none" strike="noStrike" dirty="0">
                          <a:solidFill>
                            <a:srgbClr val="C00000"/>
                          </a:solidFill>
                          <a:effectLst/>
                          <a:latin typeface="Arial"/>
                        </a:rPr>
                        <a:t>Funds loaned to banks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C00000"/>
                          </a:solidFill>
                          <a:effectLst/>
                          <a:latin typeface="Arial"/>
                        </a:rPr>
                        <a:t>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C00000"/>
                          </a:solidFill>
                          <a:effectLst/>
                          <a:latin typeface="Arial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1" i="0" u="none" strike="noStrike">
                        <a:solidFill>
                          <a:srgbClr val="C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 dirty="0">
                          <a:solidFill>
                            <a:srgbClr val="C00000"/>
                          </a:solidFill>
                          <a:effectLst/>
                          <a:latin typeface="Arial"/>
                        </a:rPr>
                        <a:t>Funds borrowed from banks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r" fontAlgn="b"/>
                      <a:endParaRPr lang="en-US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i="0" u="none" strike="noStrike" dirty="0">
                          <a:solidFill>
                            <a:srgbClr val="C00000"/>
                          </a:solidFill>
                          <a:effectLst/>
                          <a:latin typeface="Arial"/>
                        </a:rPr>
                        <a:t>Loans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C00000"/>
                          </a:solidFill>
                          <a:effectLst/>
                          <a:latin typeface="Arial"/>
                        </a:rPr>
                        <a:t>20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effectLst/>
                          <a:latin typeface="Arial"/>
                        </a:rPr>
                        <a:t>40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effectLst/>
                          <a:latin typeface="Arial"/>
                        </a:rPr>
                        <a:t>Commercial deposits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i="0" u="none" strike="noStrike">
                          <a:effectLst/>
                          <a:latin typeface="Arial"/>
                        </a:rPr>
                        <a:t>Loans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effectLst/>
                          <a:latin typeface="Arial"/>
                        </a:rPr>
                        <a:t>45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effectLst/>
                          <a:latin typeface="Arial"/>
                        </a:rPr>
                        <a:t>50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effectLst/>
                          <a:latin typeface="Arial"/>
                        </a:rPr>
                        <a:t>Commercial deposits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i="0" u="none" strike="noStrike">
                          <a:solidFill>
                            <a:srgbClr val="C00000"/>
                          </a:solidFill>
                          <a:effectLst/>
                          <a:latin typeface="Arial"/>
                        </a:rPr>
                        <a:t>Bonds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C00000"/>
                          </a:solidFill>
                          <a:effectLst/>
                          <a:latin typeface="Arial"/>
                        </a:rPr>
                        <a:t>10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effectLst/>
                          <a:latin typeface="Arial"/>
                        </a:rPr>
                        <a:t>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effectLst/>
                          <a:latin typeface="Arial"/>
                        </a:rPr>
                        <a:t>Other liabilities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i="0" u="none" strike="noStrike">
                          <a:effectLst/>
                          <a:latin typeface="Arial"/>
                        </a:rPr>
                        <a:t>Bonds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effectLst/>
                          <a:latin typeface="Arial"/>
                        </a:rPr>
                        <a:t>10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effectLst/>
                          <a:latin typeface="Arial"/>
                        </a:rPr>
                        <a:t>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effectLst/>
                          <a:latin typeface="Arial"/>
                        </a:rPr>
                        <a:t>Other liabilities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i="0" u="none" strike="noStrike">
                          <a:effectLst/>
                          <a:latin typeface="Arial"/>
                        </a:rPr>
                        <a:t>Total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effectLst/>
                          <a:latin typeface="Arial"/>
                        </a:rPr>
                        <a:t>50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effectLst/>
                          <a:latin typeface="Arial"/>
                        </a:rPr>
                        <a:t>50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effectLst/>
                          <a:latin typeface="Arial"/>
                        </a:rPr>
                        <a:t>Total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i="0" u="none" strike="noStrike">
                          <a:effectLst/>
                          <a:latin typeface="Arial"/>
                        </a:rPr>
                        <a:t>Total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effectLst/>
                          <a:latin typeface="Arial"/>
                        </a:rPr>
                        <a:t>65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effectLst/>
                          <a:latin typeface="Arial"/>
                        </a:rPr>
                        <a:t>65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 dirty="0">
                          <a:effectLst/>
                          <a:latin typeface="Arial"/>
                        </a:rPr>
                        <a:t>Total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235131" y="1580605"/>
            <a:ext cx="86868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4320" indent="-274320">
              <a:buFont typeface="Arial" panose="020B0604020202020204" pitchFamily="34" charset="0"/>
              <a:buChar char="•"/>
            </a:pPr>
            <a:r>
              <a:rPr lang="en-US" sz="3000" dirty="0" smtClean="0"/>
              <a:t>Losses on Bank B’s IBA cause it to become illiquid and unable to pay its IBL</a:t>
            </a:r>
          </a:p>
          <a:p>
            <a:pPr lvl="1"/>
            <a:r>
              <a:rPr lang="en-US" sz="3000" dirty="0" smtClean="0"/>
              <a:t>→ Contagion spreads through banking system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7383476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Financial Crisis of 2008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5131" y="1600200"/>
            <a:ext cx="8647611" cy="4525963"/>
          </a:xfrm>
        </p:spPr>
        <p:txBody>
          <a:bodyPr/>
          <a:lstStyle/>
          <a:p>
            <a:r>
              <a:rPr lang="en-US" dirty="0" smtClean="0"/>
              <a:t>Fed bailed out non-banks in order to protect “Too-Big-To-Fail” banks.</a:t>
            </a:r>
          </a:p>
          <a:p>
            <a:pPr lvl="1"/>
            <a:r>
              <a:rPr lang="en-US" sz="2600" dirty="0"/>
              <a:t>“JPMorgan Chase &amp; Co. </a:t>
            </a:r>
            <a:r>
              <a:rPr lang="en-US" sz="2600" dirty="0" smtClean="0"/>
              <a:t>[…] was </a:t>
            </a:r>
            <a:r>
              <a:rPr lang="en-US" sz="2600" dirty="0"/>
              <a:t>one of the largest securities dealers in the world, and its problems in obtaining funding threatened to create a domino effect for other securities dealers and other markets</a:t>
            </a:r>
            <a:r>
              <a:rPr lang="en-US" sz="2600" dirty="0" smtClean="0"/>
              <a:t>.” – Fed (2011)</a:t>
            </a:r>
          </a:p>
        </p:txBody>
      </p:sp>
    </p:spTree>
    <p:extLst>
      <p:ext uri="{BB962C8B-B14F-4D97-AF65-F5344CB8AC3E}">
        <p14:creationId xmlns:p14="http://schemas.microsoft.com/office/powerpoint/2010/main" val="18553701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Financial Crisis of 2008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5131" y="1600200"/>
            <a:ext cx="8647611" cy="4525963"/>
          </a:xfrm>
        </p:spPr>
        <p:txBody>
          <a:bodyPr/>
          <a:lstStyle/>
          <a:p>
            <a:r>
              <a:rPr lang="en-US" dirty="0" smtClean="0"/>
              <a:t>Fed bailed out non-banks in order to protect “Too-Big-To-Fail” banks.</a:t>
            </a:r>
          </a:p>
          <a:p>
            <a:pPr lvl="1"/>
            <a:r>
              <a:rPr lang="en-US" sz="2600" dirty="0"/>
              <a:t>“JPMorgan Chase &amp; Co. </a:t>
            </a:r>
            <a:r>
              <a:rPr lang="en-US" sz="2600" dirty="0" smtClean="0"/>
              <a:t>[…] was </a:t>
            </a:r>
            <a:r>
              <a:rPr lang="en-US" sz="2600" dirty="0"/>
              <a:t>one of the largest securities dealers in the world, and its problems in obtaining funding threatened to create a domino effect for other securities dealers and other markets</a:t>
            </a:r>
            <a:r>
              <a:rPr lang="en-US" sz="2600" dirty="0" smtClean="0"/>
              <a:t>.” – Fed (2011)</a:t>
            </a:r>
          </a:p>
          <a:p>
            <a:r>
              <a:rPr lang="en-US" dirty="0" smtClean="0"/>
              <a:t>Estimates of actual loans:</a:t>
            </a:r>
          </a:p>
          <a:p>
            <a:pPr lvl="1"/>
            <a:r>
              <a:rPr lang="en-US" dirty="0" smtClean="0"/>
              <a:t>Low: $2.5 trillion (Bernanke 2012) </a:t>
            </a:r>
          </a:p>
          <a:p>
            <a:pPr lvl="1"/>
            <a:r>
              <a:rPr lang="en-US" dirty="0" smtClean="0"/>
              <a:t>High: $29 trillion (</a:t>
            </a:r>
            <a:r>
              <a:rPr lang="en-US" dirty="0" err="1" smtClean="0"/>
              <a:t>Felkerson</a:t>
            </a:r>
            <a:r>
              <a:rPr lang="en-US" dirty="0" smtClean="0"/>
              <a:t> 2013)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4126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655" y="243107"/>
            <a:ext cx="8764276" cy="1143000"/>
          </a:xfrm>
        </p:spPr>
        <p:txBody>
          <a:bodyPr/>
          <a:lstStyle/>
          <a:p>
            <a:r>
              <a:rPr lang="en-US" sz="4000" dirty="0" smtClean="0"/>
              <a:t>Fed Financial Assistance Programs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6571" y="1600200"/>
            <a:ext cx="8595360" cy="5061857"/>
          </a:xfrm>
        </p:spPr>
        <p:txBody>
          <a:bodyPr/>
          <a:lstStyle/>
          <a:p>
            <a:r>
              <a:rPr lang="en-US" dirty="0" smtClean="0"/>
              <a:t>Fed commitments 2008 – 2009:</a:t>
            </a:r>
            <a:endParaRPr lang="en-US" dirty="0"/>
          </a:p>
          <a:p>
            <a:pPr lvl="1"/>
            <a:r>
              <a:rPr lang="en-US" sz="2600" dirty="0" smtClean="0"/>
              <a:t>MBS repurchase programs = $1.25 trillion</a:t>
            </a:r>
          </a:p>
          <a:p>
            <a:pPr lvl="1"/>
            <a:r>
              <a:rPr lang="en-US" sz="2600" dirty="0" smtClean="0"/>
              <a:t>Term </a:t>
            </a:r>
            <a:r>
              <a:rPr lang="en-US" sz="2600" dirty="0"/>
              <a:t>asset-backed lending (TALF) = </a:t>
            </a:r>
            <a:r>
              <a:rPr lang="en-US" sz="2600" dirty="0" smtClean="0"/>
              <a:t>$1 trillion</a:t>
            </a:r>
            <a:endParaRPr lang="en-US" sz="2600" dirty="0"/>
          </a:p>
          <a:p>
            <a:pPr lvl="1"/>
            <a:r>
              <a:rPr lang="en-US" sz="2600" dirty="0" smtClean="0"/>
              <a:t>Term auction facility (TAF) </a:t>
            </a:r>
            <a:r>
              <a:rPr lang="en-US" sz="2600" dirty="0"/>
              <a:t>= $493 </a:t>
            </a:r>
            <a:r>
              <a:rPr lang="en-US" sz="2600" dirty="0" smtClean="0"/>
              <a:t>billion</a:t>
            </a:r>
          </a:p>
          <a:p>
            <a:pPr lvl="1"/>
            <a:r>
              <a:rPr lang="en-US" sz="2600" dirty="0" smtClean="0"/>
              <a:t>Money markets (MMIFF) = </a:t>
            </a:r>
            <a:r>
              <a:rPr lang="en-US" sz="2600" dirty="0"/>
              <a:t>$586 billion</a:t>
            </a:r>
          </a:p>
          <a:p>
            <a:pPr lvl="1"/>
            <a:r>
              <a:rPr lang="en-US" sz="2600" dirty="0"/>
              <a:t>Commercial </a:t>
            </a:r>
            <a:r>
              <a:rPr lang="en-US" sz="2600" dirty="0" smtClean="0"/>
              <a:t>paper (AMLF &amp; CPFF) </a:t>
            </a:r>
            <a:r>
              <a:rPr lang="en-US" sz="2600" dirty="0"/>
              <a:t>= $500</a:t>
            </a:r>
          </a:p>
          <a:p>
            <a:pPr lvl="1"/>
            <a:r>
              <a:rPr lang="en-US" sz="2600" dirty="0"/>
              <a:t>Primary </a:t>
            </a:r>
            <a:r>
              <a:rPr lang="en-US" sz="2600" dirty="0" smtClean="0"/>
              <a:t>dealers (PDCF) </a:t>
            </a:r>
            <a:r>
              <a:rPr lang="en-US" sz="2600" dirty="0"/>
              <a:t>= $407 billion</a:t>
            </a:r>
          </a:p>
          <a:p>
            <a:pPr lvl="1"/>
            <a:r>
              <a:rPr lang="en-US" sz="2600" dirty="0" smtClean="0"/>
              <a:t>Maiden Lane purchases &amp; loans &gt; $200 billion</a:t>
            </a:r>
          </a:p>
          <a:p>
            <a:pPr lvl="1"/>
            <a:r>
              <a:rPr lang="en-US" sz="2600" dirty="0" smtClean="0"/>
              <a:t>Quantitative easing = $1.25 trillion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37181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Fed Financial Assistance Programs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6571" y="1600200"/>
            <a:ext cx="8595360" cy="5061857"/>
          </a:xfrm>
        </p:spPr>
        <p:txBody>
          <a:bodyPr/>
          <a:lstStyle/>
          <a:p>
            <a:r>
              <a:rPr lang="en-US" dirty="0" smtClean="0"/>
              <a:t>Fed commitments 2008 – 2009:</a:t>
            </a:r>
            <a:endParaRPr lang="en-US" dirty="0"/>
          </a:p>
          <a:p>
            <a:pPr lvl="1"/>
            <a:r>
              <a:rPr lang="en-US" sz="2600" dirty="0" smtClean="0"/>
              <a:t>MBS repurchase programs = $1.25 trillion</a:t>
            </a:r>
          </a:p>
          <a:p>
            <a:pPr lvl="1"/>
            <a:r>
              <a:rPr lang="en-US" sz="2600" dirty="0" smtClean="0"/>
              <a:t>Term </a:t>
            </a:r>
            <a:r>
              <a:rPr lang="en-US" sz="2600" dirty="0"/>
              <a:t>asset-backed lending (TALF) = </a:t>
            </a:r>
            <a:r>
              <a:rPr lang="en-US" sz="2600" dirty="0" smtClean="0"/>
              <a:t>$1 trillion</a:t>
            </a:r>
            <a:endParaRPr lang="en-US" sz="2600" dirty="0"/>
          </a:p>
          <a:p>
            <a:pPr lvl="1"/>
            <a:r>
              <a:rPr lang="en-US" sz="2600" dirty="0" smtClean="0"/>
              <a:t>Term auction facility (TAF) </a:t>
            </a:r>
            <a:r>
              <a:rPr lang="en-US" sz="2600" dirty="0"/>
              <a:t>= $493 </a:t>
            </a:r>
            <a:r>
              <a:rPr lang="en-US" sz="2600" dirty="0" smtClean="0"/>
              <a:t>billion</a:t>
            </a:r>
          </a:p>
          <a:p>
            <a:pPr lvl="1"/>
            <a:r>
              <a:rPr lang="en-US" sz="2600" dirty="0" smtClean="0"/>
              <a:t>Money markets (MMIFF) = </a:t>
            </a:r>
            <a:r>
              <a:rPr lang="en-US" sz="2600" dirty="0"/>
              <a:t>$586 billion</a:t>
            </a:r>
          </a:p>
          <a:p>
            <a:pPr lvl="1"/>
            <a:r>
              <a:rPr lang="en-US" sz="2600" dirty="0"/>
              <a:t>Commercial </a:t>
            </a:r>
            <a:r>
              <a:rPr lang="en-US" sz="2600" dirty="0" smtClean="0"/>
              <a:t>paper (AMLF &amp; CPFF) </a:t>
            </a:r>
            <a:r>
              <a:rPr lang="en-US" sz="2600" dirty="0"/>
              <a:t>= $500</a:t>
            </a:r>
          </a:p>
          <a:p>
            <a:pPr lvl="1"/>
            <a:r>
              <a:rPr lang="en-US" sz="2600" dirty="0"/>
              <a:t>Primary </a:t>
            </a:r>
            <a:r>
              <a:rPr lang="en-US" sz="2600" dirty="0" smtClean="0"/>
              <a:t>dealers (PDCF) </a:t>
            </a:r>
            <a:r>
              <a:rPr lang="en-US" sz="2600" dirty="0"/>
              <a:t>= $407 billion</a:t>
            </a:r>
          </a:p>
          <a:p>
            <a:pPr lvl="1"/>
            <a:r>
              <a:rPr lang="en-US" sz="2600" dirty="0" smtClean="0"/>
              <a:t>Maiden Lane purchases &amp; loans &gt; $200 billion</a:t>
            </a:r>
          </a:p>
          <a:p>
            <a:pPr lvl="1"/>
            <a:r>
              <a:rPr lang="en-US" sz="2600" dirty="0" smtClean="0"/>
              <a:t>Quantitative easing = $1.25 trillion</a:t>
            </a:r>
          </a:p>
          <a:p>
            <a:r>
              <a:rPr lang="en-US" dirty="0" smtClean="0"/>
              <a:t>Total lending capacity &gt; $5.75 trillion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15709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Simulations of Contagion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4320" y="1600200"/>
            <a:ext cx="8621486" cy="4525963"/>
          </a:xfrm>
        </p:spPr>
        <p:txBody>
          <a:bodyPr/>
          <a:lstStyle/>
          <a:p>
            <a:r>
              <a:rPr lang="en-US" dirty="0" smtClean="0"/>
              <a:t>We simulate a domino effect in the banking system to estimate required Fed loans</a:t>
            </a:r>
          </a:p>
          <a:p>
            <a:pPr lvl="1"/>
            <a:r>
              <a:rPr lang="en-US" dirty="0" smtClean="0"/>
              <a:t>Data on BHCs from September 2008</a:t>
            </a:r>
          </a:p>
          <a:p>
            <a:pPr lvl="1"/>
            <a:r>
              <a:rPr lang="en-US" dirty="0" smtClean="0"/>
              <a:t>Include off-balance-sheet activities</a:t>
            </a:r>
          </a:p>
          <a:p>
            <a:pPr lvl="1"/>
            <a:r>
              <a:rPr lang="en-US" dirty="0" smtClean="0"/>
              <a:t>No data on connections between banks</a:t>
            </a:r>
          </a:p>
          <a:p>
            <a:pPr lvl="2"/>
            <a:r>
              <a:rPr lang="en-US" dirty="0" smtClean="0"/>
              <a:t>Assume worst case to maximize Fed loans</a:t>
            </a:r>
          </a:p>
        </p:txBody>
      </p:sp>
    </p:spTree>
    <p:extLst>
      <p:ext uri="{BB962C8B-B14F-4D97-AF65-F5344CB8AC3E}">
        <p14:creationId xmlns:p14="http://schemas.microsoft.com/office/powerpoint/2010/main" val="2517482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Simulations of Contagion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4320" y="1600200"/>
            <a:ext cx="8621486" cy="4525963"/>
          </a:xfrm>
        </p:spPr>
        <p:txBody>
          <a:bodyPr/>
          <a:lstStyle/>
          <a:p>
            <a:r>
              <a:rPr lang="en-US" dirty="0" smtClean="0"/>
              <a:t>We simulate a domino effect in the banking system to estimate required Fed loans</a:t>
            </a:r>
          </a:p>
          <a:p>
            <a:pPr lvl="1"/>
            <a:r>
              <a:rPr lang="en-US" dirty="0" smtClean="0"/>
              <a:t>Data on BHCs from September 2008</a:t>
            </a:r>
          </a:p>
          <a:p>
            <a:pPr lvl="1"/>
            <a:r>
              <a:rPr lang="en-US" dirty="0" smtClean="0"/>
              <a:t>Include off-balance-sheet activities</a:t>
            </a:r>
          </a:p>
          <a:p>
            <a:pPr lvl="1"/>
            <a:r>
              <a:rPr lang="en-US" dirty="0" smtClean="0"/>
              <a:t>No data on connections between banks</a:t>
            </a:r>
          </a:p>
          <a:p>
            <a:pPr lvl="2"/>
            <a:r>
              <a:rPr lang="en-US" dirty="0" smtClean="0"/>
              <a:t>Assume worst case to maximize Fed loans</a:t>
            </a:r>
          </a:p>
          <a:p>
            <a:r>
              <a:rPr lang="en-US" dirty="0" smtClean="0"/>
              <a:t>Simulate 3 domino effects:</a:t>
            </a:r>
          </a:p>
          <a:p>
            <a:pPr lvl="1"/>
            <a:r>
              <a:rPr lang="en-US" dirty="0" smtClean="0"/>
              <a:t>Failure of largest bank</a:t>
            </a:r>
          </a:p>
          <a:p>
            <a:pPr lvl="1"/>
            <a:r>
              <a:rPr lang="en-US" dirty="0" smtClean="0"/>
              <a:t>Assets shock</a:t>
            </a:r>
          </a:p>
          <a:p>
            <a:pPr lvl="1"/>
            <a:r>
              <a:rPr lang="en-US" dirty="0" smtClean="0"/>
              <a:t>Largest bank + asset shock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05580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Large-bank Simulation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4321" y="1600200"/>
            <a:ext cx="8673736" cy="4525963"/>
          </a:xfrm>
        </p:spPr>
        <p:txBody>
          <a:bodyPr/>
          <a:lstStyle/>
          <a:p>
            <a:r>
              <a:rPr lang="en-US" sz="3000" dirty="0" smtClean="0"/>
              <a:t>Largest BHC (by interbank liabilities) fails</a:t>
            </a:r>
          </a:p>
          <a:p>
            <a:r>
              <a:rPr lang="en-US" sz="3000" dirty="0" smtClean="0"/>
              <a:t>Other BHCs sorted by equity / IBA</a:t>
            </a:r>
          </a:p>
        </p:txBody>
      </p:sp>
    </p:spTree>
    <p:extLst>
      <p:ext uri="{BB962C8B-B14F-4D97-AF65-F5344CB8AC3E}">
        <p14:creationId xmlns:p14="http://schemas.microsoft.com/office/powerpoint/2010/main" val="5033190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Large-bank Simulation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4321" y="1600200"/>
            <a:ext cx="8673736" cy="4525963"/>
          </a:xfrm>
        </p:spPr>
        <p:txBody>
          <a:bodyPr/>
          <a:lstStyle/>
          <a:p>
            <a:r>
              <a:rPr lang="en-US" sz="3000" dirty="0" smtClean="0"/>
              <a:t>Largest BHC (by interbank liabilities) fails</a:t>
            </a:r>
          </a:p>
          <a:p>
            <a:r>
              <a:rPr lang="en-US" sz="3000" dirty="0" smtClean="0"/>
              <a:t>Other BHCs sorted by equity / IBA</a:t>
            </a:r>
          </a:p>
          <a:p>
            <a:r>
              <a:rPr lang="en-US" sz="3000" dirty="0" smtClean="0"/>
              <a:t>Banks fail in order 1-by-1</a:t>
            </a:r>
          </a:p>
          <a:p>
            <a:pPr lvl="1"/>
            <a:r>
              <a:rPr lang="en-US" sz="2600" dirty="0" smtClean="0"/>
              <a:t>IBL of large bank reduce IBA of 2</a:t>
            </a:r>
            <a:r>
              <a:rPr lang="en-US" sz="2600" baseline="30000" dirty="0" smtClean="0"/>
              <a:t>nd</a:t>
            </a:r>
            <a:r>
              <a:rPr lang="en-US" sz="2600" dirty="0" smtClean="0"/>
              <a:t> largest and so on</a:t>
            </a:r>
          </a:p>
          <a:p>
            <a:pPr lvl="1"/>
            <a:r>
              <a:rPr lang="en-US" sz="2600" dirty="0" smtClean="0"/>
              <a:t>Equity of each BHC depletes contagion in IBL</a:t>
            </a:r>
            <a:endParaRPr lang="en-US" sz="2200" dirty="0" smtClean="0"/>
          </a:p>
          <a:p>
            <a:pPr lvl="1"/>
            <a:r>
              <a:rPr lang="en-US" sz="2600" dirty="0" smtClean="0"/>
              <a:t>Continues until IBA losses are too small to cause failure</a:t>
            </a:r>
          </a:p>
        </p:txBody>
      </p:sp>
    </p:spTree>
    <p:extLst>
      <p:ext uri="{BB962C8B-B14F-4D97-AF65-F5344CB8AC3E}">
        <p14:creationId xmlns:p14="http://schemas.microsoft.com/office/powerpoint/2010/main" val="15060597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Large-bank Simulation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4321" y="1600200"/>
            <a:ext cx="8673736" cy="4525963"/>
          </a:xfrm>
        </p:spPr>
        <p:txBody>
          <a:bodyPr/>
          <a:lstStyle/>
          <a:p>
            <a:r>
              <a:rPr lang="en-US" sz="3000" dirty="0" smtClean="0"/>
              <a:t>Largest BHC (by interbank liabilities) fails</a:t>
            </a:r>
          </a:p>
          <a:p>
            <a:r>
              <a:rPr lang="en-US" sz="3000" dirty="0" smtClean="0"/>
              <a:t>Other BHCs sorted by equity / IBA</a:t>
            </a:r>
          </a:p>
          <a:p>
            <a:r>
              <a:rPr lang="en-US" sz="3000" dirty="0" smtClean="0"/>
              <a:t>Banks fail in order 1-by-1</a:t>
            </a:r>
          </a:p>
          <a:p>
            <a:pPr lvl="1"/>
            <a:r>
              <a:rPr lang="en-US" sz="2600" dirty="0" smtClean="0"/>
              <a:t>IBL of large bank reduce IBA of 2</a:t>
            </a:r>
            <a:r>
              <a:rPr lang="en-US" sz="2600" baseline="30000" dirty="0" smtClean="0"/>
              <a:t>nd</a:t>
            </a:r>
            <a:r>
              <a:rPr lang="en-US" sz="2600" dirty="0" smtClean="0"/>
              <a:t> largest and so on</a:t>
            </a:r>
          </a:p>
          <a:p>
            <a:pPr lvl="1"/>
            <a:r>
              <a:rPr lang="en-US" sz="2600" dirty="0" smtClean="0"/>
              <a:t>Equity of each BHC depletes contagion in IBL</a:t>
            </a:r>
            <a:endParaRPr lang="en-US" sz="2200" dirty="0" smtClean="0"/>
          </a:p>
          <a:p>
            <a:pPr lvl="1"/>
            <a:r>
              <a:rPr lang="en-US" sz="2600" dirty="0" smtClean="0"/>
              <a:t>Continues until IBA losses are too small to cause failure</a:t>
            </a:r>
          </a:p>
          <a:p>
            <a:r>
              <a:rPr lang="en-US" sz="3000" dirty="0" smtClean="0"/>
              <a:t>Fed lends to all illiquid BHCs </a:t>
            </a:r>
          </a:p>
          <a:p>
            <a:pPr lvl="1"/>
            <a:r>
              <a:rPr lang="en-US" sz="2600" dirty="0" smtClean="0"/>
              <a:t>Does not lend to largest BHC</a:t>
            </a:r>
          </a:p>
        </p:txBody>
      </p:sp>
    </p:spTree>
    <p:extLst>
      <p:ext uri="{BB962C8B-B14F-4D97-AF65-F5344CB8AC3E}">
        <p14:creationId xmlns:p14="http://schemas.microsoft.com/office/powerpoint/2010/main" val="15060597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Large-bank Simulation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2118" y="1600200"/>
            <a:ext cx="8634846" cy="4525963"/>
          </a:xfrm>
        </p:spPr>
        <p:txBody>
          <a:bodyPr/>
          <a:lstStyle/>
          <a:p>
            <a:r>
              <a:rPr lang="en-US" dirty="0" smtClean="0"/>
              <a:t>Are off-balance-sheet activities IBA or regular bank assets?</a:t>
            </a:r>
            <a:endParaRPr lang="en-US" dirty="0"/>
          </a:p>
          <a:p>
            <a:pPr lvl="1"/>
            <a:r>
              <a:rPr lang="en-US" sz="2600" dirty="0"/>
              <a:t>We calculate both scenarios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9001207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Large-bank Simulation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2118" y="1600200"/>
            <a:ext cx="8634846" cy="4525963"/>
          </a:xfrm>
        </p:spPr>
        <p:txBody>
          <a:bodyPr/>
          <a:lstStyle/>
          <a:p>
            <a:r>
              <a:rPr lang="en-US" dirty="0" smtClean="0"/>
              <a:t>Are off-balance-sheet activities IBA or regular bank assets?</a:t>
            </a:r>
          </a:p>
          <a:p>
            <a:pPr lvl="1"/>
            <a:r>
              <a:rPr lang="en-US" sz="2600" dirty="0" smtClean="0"/>
              <a:t>We calculate both scenarios</a:t>
            </a:r>
          </a:p>
          <a:p>
            <a:pPr lvl="2"/>
            <a:r>
              <a:rPr lang="en-US" dirty="0" smtClean="0"/>
              <a:t>Basic IBA = Interbank deposits + Fed funds + repos</a:t>
            </a:r>
          </a:p>
          <a:p>
            <a:pPr lvl="2"/>
            <a:endParaRPr lang="en-US" dirty="0"/>
          </a:p>
          <a:p>
            <a:pPr lvl="2"/>
            <a:endParaRPr lang="en-US" dirty="0" smtClean="0"/>
          </a:p>
          <a:p>
            <a:pPr lvl="2"/>
            <a:endParaRPr lang="en-US" dirty="0" smtClean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5945507"/>
              </p:ext>
            </p:extLst>
          </p:nvPr>
        </p:nvGraphicFramePr>
        <p:xfrm>
          <a:off x="1524003" y="3714679"/>
          <a:ext cx="6307281" cy="905813"/>
        </p:xfrm>
        <a:graphic>
          <a:graphicData uri="http://schemas.openxmlformats.org/drawingml/2006/table">
            <a:tbl>
              <a:tblPr/>
              <a:tblGrid>
                <a:gridCol w="2097305"/>
                <a:gridCol w="1905245"/>
                <a:gridCol w="2304731"/>
              </a:tblGrid>
              <a:tr h="416184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effectLst/>
                          <a:latin typeface="Arial"/>
                        </a:rPr>
                        <a:t>Illiquid assets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effectLst/>
                          <a:latin typeface="Arial"/>
                        </a:rPr>
                        <a:t>Illiquid banks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effectLst/>
                          <a:latin typeface="Arial"/>
                        </a:rPr>
                        <a:t>Fed Loans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9629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2.7%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3.6%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$2.6 trillion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147252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Large-bank Simulation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2118" y="1600200"/>
            <a:ext cx="8634846" cy="4525963"/>
          </a:xfrm>
        </p:spPr>
        <p:txBody>
          <a:bodyPr/>
          <a:lstStyle/>
          <a:p>
            <a:r>
              <a:rPr lang="en-US" dirty="0" smtClean="0"/>
              <a:t>Are off-balance-sheet activities IBA or regular bank assets?</a:t>
            </a:r>
          </a:p>
          <a:p>
            <a:pPr lvl="1"/>
            <a:r>
              <a:rPr lang="en-US" sz="2600" dirty="0" smtClean="0"/>
              <a:t>We calculate both scenarios</a:t>
            </a:r>
          </a:p>
          <a:p>
            <a:pPr lvl="2"/>
            <a:r>
              <a:rPr lang="en-US" dirty="0" smtClean="0"/>
              <a:t>Basic IBA = Interbank deposits + Fed funds + repos</a:t>
            </a:r>
          </a:p>
          <a:p>
            <a:pPr lvl="2"/>
            <a:endParaRPr lang="en-US" dirty="0"/>
          </a:p>
          <a:p>
            <a:pPr lvl="2"/>
            <a:endParaRPr lang="en-US" dirty="0" smtClean="0"/>
          </a:p>
          <a:p>
            <a:pPr lvl="2"/>
            <a:endParaRPr lang="en-US" dirty="0" smtClean="0"/>
          </a:p>
          <a:p>
            <a:pPr lvl="2"/>
            <a:r>
              <a:rPr lang="en-US" dirty="0" smtClean="0"/>
              <a:t>Max IBA = Basic + trading assets + CDS + derivatives</a:t>
            </a:r>
            <a:endParaRPr lang="en-US" dirty="0"/>
          </a:p>
          <a:p>
            <a:pPr lvl="1"/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8142690"/>
              </p:ext>
            </p:extLst>
          </p:nvPr>
        </p:nvGraphicFramePr>
        <p:xfrm>
          <a:off x="1537858" y="5453424"/>
          <a:ext cx="6307281" cy="905813"/>
        </p:xfrm>
        <a:graphic>
          <a:graphicData uri="http://schemas.openxmlformats.org/drawingml/2006/table">
            <a:tbl>
              <a:tblPr/>
              <a:tblGrid>
                <a:gridCol w="2097305"/>
                <a:gridCol w="1905245"/>
                <a:gridCol w="2304731"/>
              </a:tblGrid>
              <a:tr h="416184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effectLst/>
                          <a:latin typeface="Arial"/>
                        </a:rPr>
                        <a:t>Illiquid assets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effectLst/>
                          <a:latin typeface="Arial"/>
                        </a:rPr>
                        <a:t>Illiquid banks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effectLst/>
                          <a:latin typeface="Arial"/>
                        </a:rPr>
                        <a:t>Fed Loans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9629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20.2%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4.9%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$4.6 trillion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5945507"/>
              </p:ext>
            </p:extLst>
          </p:nvPr>
        </p:nvGraphicFramePr>
        <p:xfrm>
          <a:off x="1524003" y="3714679"/>
          <a:ext cx="6307281" cy="905813"/>
        </p:xfrm>
        <a:graphic>
          <a:graphicData uri="http://schemas.openxmlformats.org/drawingml/2006/table">
            <a:tbl>
              <a:tblPr/>
              <a:tblGrid>
                <a:gridCol w="2097305"/>
                <a:gridCol w="1905245"/>
                <a:gridCol w="2304731"/>
              </a:tblGrid>
              <a:tr h="416184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effectLst/>
                          <a:latin typeface="Arial"/>
                        </a:rPr>
                        <a:t>Illiquid assets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effectLst/>
                          <a:latin typeface="Arial"/>
                        </a:rPr>
                        <a:t>Illiquid banks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effectLst/>
                          <a:latin typeface="Arial"/>
                        </a:rPr>
                        <a:t>Fed Loans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9629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2.7%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3.6%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$2.6 trillion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147252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Asset Shock Simulation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9006" y="1600200"/>
            <a:ext cx="8739051" cy="4525963"/>
          </a:xfrm>
        </p:spPr>
        <p:txBody>
          <a:bodyPr/>
          <a:lstStyle/>
          <a:p>
            <a:r>
              <a:rPr lang="en-US" sz="3000" dirty="0" smtClean="0"/>
              <a:t>All BHCs sorted by equity / IBA</a:t>
            </a:r>
          </a:p>
          <a:p>
            <a:r>
              <a:rPr lang="en-US" sz="3000" dirty="0" smtClean="0"/>
              <a:t>Shock reduces asset values of all banks</a:t>
            </a:r>
          </a:p>
          <a:p>
            <a:r>
              <a:rPr lang="en-US" sz="3000" dirty="0" smtClean="0"/>
              <a:t>Some BHCs fail. IBL losses create contagion. </a:t>
            </a:r>
          </a:p>
        </p:txBody>
      </p:sp>
    </p:spTree>
    <p:extLst>
      <p:ext uri="{BB962C8B-B14F-4D97-AF65-F5344CB8AC3E}">
        <p14:creationId xmlns:p14="http://schemas.microsoft.com/office/powerpoint/2010/main" val="37197596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Asset Shock Simulation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9006" y="1600200"/>
            <a:ext cx="8739051" cy="4525963"/>
          </a:xfrm>
        </p:spPr>
        <p:txBody>
          <a:bodyPr/>
          <a:lstStyle/>
          <a:p>
            <a:r>
              <a:rPr lang="en-US" sz="3000" dirty="0" smtClean="0"/>
              <a:t>All BHCs sorted by equity / IBA</a:t>
            </a:r>
          </a:p>
          <a:p>
            <a:r>
              <a:rPr lang="en-US" sz="3000" dirty="0" smtClean="0"/>
              <a:t>Shock reduces asset values of all banks</a:t>
            </a:r>
          </a:p>
          <a:p>
            <a:r>
              <a:rPr lang="en-US" sz="3000" dirty="0" smtClean="0"/>
              <a:t>Some BHCs fail. IBL losses create contagion. </a:t>
            </a:r>
          </a:p>
          <a:p>
            <a:r>
              <a:rPr lang="en-US" sz="3000" dirty="0" smtClean="0"/>
              <a:t>Banks fail in order 1-by-1</a:t>
            </a:r>
          </a:p>
          <a:p>
            <a:pPr lvl="1"/>
            <a:r>
              <a:rPr lang="en-US" sz="2600" dirty="0" smtClean="0"/>
              <a:t>IBL of large bank reduce IBA of 2</a:t>
            </a:r>
            <a:r>
              <a:rPr lang="en-US" sz="2600" baseline="30000" dirty="0" smtClean="0"/>
              <a:t>nd</a:t>
            </a:r>
            <a:r>
              <a:rPr lang="en-US" sz="2600" dirty="0" smtClean="0"/>
              <a:t> largest and so on</a:t>
            </a:r>
          </a:p>
          <a:p>
            <a:pPr lvl="1"/>
            <a:r>
              <a:rPr lang="en-US" sz="2600" dirty="0" smtClean="0"/>
              <a:t>Equity of each BHC depletes contagion in IBL</a:t>
            </a:r>
            <a:endParaRPr lang="en-US" sz="2200" dirty="0" smtClean="0"/>
          </a:p>
          <a:p>
            <a:pPr lvl="1"/>
            <a:r>
              <a:rPr lang="en-US" sz="2600" dirty="0" smtClean="0"/>
              <a:t>Continues until IBA losses are too small to cause failure</a:t>
            </a:r>
          </a:p>
        </p:txBody>
      </p:sp>
    </p:spTree>
    <p:extLst>
      <p:ext uri="{BB962C8B-B14F-4D97-AF65-F5344CB8AC3E}">
        <p14:creationId xmlns:p14="http://schemas.microsoft.com/office/powerpoint/2010/main" val="340400876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Asset Shock Simulation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9006" y="1600200"/>
            <a:ext cx="8739051" cy="4525963"/>
          </a:xfrm>
        </p:spPr>
        <p:txBody>
          <a:bodyPr/>
          <a:lstStyle/>
          <a:p>
            <a:r>
              <a:rPr lang="en-US" sz="3000" dirty="0" smtClean="0"/>
              <a:t>All BHCs sorted by equity / IBA</a:t>
            </a:r>
          </a:p>
          <a:p>
            <a:r>
              <a:rPr lang="en-US" sz="3000" dirty="0" smtClean="0"/>
              <a:t>Shock reduces asset values of all banks</a:t>
            </a:r>
          </a:p>
          <a:p>
            <a:r>
              <a:rPr lang="en-US" sz="3000" dirty="0" smtClean="0"/>
              <a:t>Some BHCs fail. IBL losses create contagion. </a:t>
            </a:r>
          </a:p>
          <a:p>
            <a:r>
              <a:rPr lang="en-US" sz="3000" dirty="0" smtClean="0"/>
              <a:t>Banks fail in order 1-by-1</a:t>
            </a:r>
          </a:p>
          <a:p>
            <a:pPr lvl="1"/>
            <a:r>
              <a:rPr lang="en-US" sz="2600" dirty="0" smtClean="0"/>
              <a:t>IBL of large bank reduce IBA of 2</a:t>
            </a:r>
            <a:r>
              <a:rPr lang="en-US" sz="2600" baseline="30000" dirty="0" smtClean="0"/>
              <a:t>nd</a:t>
            </a:r>
            <a:r>
              <a:rPr lang="en-US" sz="2600" dirty="0" smtClean="0"/>
              <a:t> largest and so on</a:t>
            </a:r>
          </a:p>
          <a:p>
            <a:pPr lvl="1"/>
            <a:r>
              <a:rPr lang="en-US" sz="2600" dirty="0" smtClean="0"/>
              <a:t>Equity of each BHC depletes contagion in IBL</a:t>
            </a:r>
            <a:endParaRPr lang="en-US" sz="2200" dirty="0" smtClean="0"/>
          </a:p>
          <a:p>
            <a:pPr lvl="1"/>
            <a:r>
              <a:rPr lang="en-US" sz="2600" dirty="0" smtClean="0"/>
              <a:t>Continues until IBA losses are too small to cause failure</a:t>
            </a:r>
          </a:p>
          <a:p>
            <a:r>
              <a:rPr lang="en-US" sz="3000" dirty="0" smtClean="0"/>
              <a:t>Fed lends to all illiquid BHCs </a:t>
            </a:r>
          </a:p>
        </p:txBody>
      </p:sp>
    </p:spTree>
    <p:extLst>
      <p:ext uri="{BB962C8B-B14F-4D97-AF65-F5344CB8AC3E}">
        <p14:creationId xmlns:p14="http://schemas.microsoft.com/office/powerpoint/2010/main" val="340400876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Illiquid Banks</a:t>
            </a:r>
            <a:endParaRPr lang="en-US" dirty="0"/>
          </a:p>
        </p:txBody>
      </p:sp>
      <p:pic>
        <p:nvPicPr>
          <p:cNvPr id="1095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4967" y="1548246"/>
            <a:ext cx="5717057" cy="45927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6820294" y="5101936"/>
            <a:ext cx="13178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Shock to bank assets</a:t>
            </a:r>
            <a:endParaRPr 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26887428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Fed Loans</a:t>
            </a:r>
            <a:endParaRPr lang="en-US" dirty="0"/>
          </a:p>
        </p:txBody>
      </p:sp>
      <p:pic>
        <p:nvPicPr>
          <p:cNvPr id="1105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0341" y="1548245"/>
            <a:ext cx="5929794" cy="46239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820294" y="5101936"/>
            <a:ext cx="13178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Shock to bank assets</a:t>
            </a:r>
            <a:endParaRPr 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377301454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Large-bank + Asset Shock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4321" y="1600200"/>
            <a:ext cx="8673736" cy="4525963"/>
          </a:xfrm>
        </p:spPr>
        <p:txBody>
          <a:bodyPr/>
          <a:lstStyle/>
          <a:p>
            <a:r>
              <a:rPr lang="en-US" sz="3000" dirty="0" smtClean="0"/>
              <a:t>Largest BHC fails + shock to all banks’ assets</a:t>
            </a:r>
          </a:p>
          <a:p>
            <a:r>
              <a:rPr lang="en-US" sz="3000" dirty="0" smtClean="0"/>
              <a:t>Other BHCs sorted by equity / IBA</a:t>
            </a:r>
          </a:p>
        </p:txBody>
      </p:sp>
    </p:spTree>
    <p:extLst>
      <p:ext uri="{BB962C8B-B14F-4D97-AF65-F5344CB8AC3E}">
        <p14:creationId xmlns:p14="http://schemas.microsoft.com/office/powerpoint/2010/main" val="341365157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Large-bank + Asset Shock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4321" y="1600200"/>
            <a:ext cx="8673736" cy="4525963"/>
          </a:xfrm>
        </p:spPr>
        <p:txBody>
          <a:bodyPr/>
          <a:lstStyle/>
          <a:p>
            <a:r>
              <a:rPr lang="en-US" sz="3000" dirty="0"/>
              <a:t>Largest BHC fails + shock to all </a:t>
            </a:r>
            <a:r>
              <a:rPr lang="en-US" sz="3000" dirty="0" smtClean="0"/>
              <a:t>banks’ </a:t>
            </a:r>
            <a:r>
              <a:rPr lang="en-US" sz="3000" dirty="0"/>
              <a:t>assets</a:t>
            </a:r>
          </a:p>
          <a:p>
            <a:r>
              <a:rPr lang="en-US" sz="3000" dirty="0" smtClean="0"/>
              <a:t>Other BHCs sorted by equity / IBA</a:t>
            </a:r>
          </a:p>
          <a:p>
            <a:r>
              <a:rPr lang="en-US" sz="3000" dirty="0" smtClean="0"/>
              <a:t>Banks fail in order 1-by-1</a:t>
            </a:r>
          </a:p>
          <a:p>
            <a:pPr lvl="1"/>
            <a:r>
              <a:rPr lang="en-US" sz="2600" dirty="0" smtClean="0"/>
              <a:t>IBL of large bank reduce IBA of 2</a:t>
            </a:r>
            <a:r>
              <a:rPr lang="en-US" sz="2600" baseline="30000" dirty="0" smtClean="0"/>
              <a:t>nd</a:t>
            </a:r>
            <a:r>
              <a:rPr lang="en-US" sz="2600" dirty="0" smtClean="0"/>
              <a:t> largest and so on</a:t>
            </a:r>
          </a:p>
          <a:p>
            <a:pPr lvl="1"/>
            <a:r>
              <a:rPr lang="en-US" sz="2600" dirty="0" smtClean="0"/>
              <a:t>Equity of each BHC depletes contagion in IBL</a:t>
            </a:r>
            <a:endParaRPr lang="en-US" sz="2200" dirty="0" smtClean="0"/>
          </a:p>
          <a:p>
            <a:pPr lvl="1"/>
            <a:r>
              <a:rPr lang="en-US" sz="2600" dirty="0" smtClean="0"/>
              <a:t>Continues until IBA losses are too small to cause failure</a:t>
            </a:r>
          </a:p>
        </p:txBody>
      </p:sp>
    </p:spTree>
    <p:extLst>
      <p:ext uri="{BB962C8B-B14F-4D97-AF65-F5344CB8AC3E}">
        <p14:creationId xmlns:p14="http://schemas.microsoft.com/office/powerpoint/2010/main" val="20685617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Large-bank + Asset Shock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4321" y="1600200"/>
            <a:ext cx="8673736" cy="4525963"/>
          </a:xfrm>
        </p:spPr>
        <p:txBody>
          <a:bodyPr/>
          <a:lstStyle/>
          <a:p>
            <a:r>
              <a:rPr lang="en-US" sz="3000" dirty="0"/>
              <a:t>Largest BHC fails + shock to all </a:t>
            </a:r>
            <a:r>
              <a:rPr lang="en-US" sz="3000" dirty="0" smtClean="0"/>
              <a:t>banks’ </a:t>
            </a:r>
            <a:r>
              <a:rPr lang="en-US" sz="3000" dirty="0"/>
              <a:t>assets</a:t>
            </a:r>
          </a:p>
          <a:p>
            <a:r>
              <a:rPr lang="en-US" sz="3000" dirty="0" smtClean="0"/>
              <a:t>Other BHCs sorted by equity / IBA</a:t>
            </a:r>
          </a:p>
          <a:p>
            <a:r>
              <a:rPr lang="en-US" sz="3000" dirty="0" smtClean="0"/>
              <a:t>Banks fail in order 1-by-1</a:t>
            </a:r>
          </a:p>
          <a:p>
            <a:pPr lvl="1"/>
            <a:r>
              <a:rPr lang="en-US" sz="2600" dirty="0" smtClean="0"/>
              <a:t>IBL of large bank reduce IBA of 2</a:t>
            </a:r>
            <a:r>
              <a:rPr lang="en-US" sz="2600" baseline="30000" dirty="0" smtClean="0"/>
              <a:t>nd</a:t>
            </a:r>
            <a:r>
              <a:rPr lang="en-US" sz="2600" dirty="0" smtClean="0"/>
              <a:t> largest and so on</a:t>
            </a:r>
          </a:p>
          <a:p>
            <a:pPr lvl="1"/>
            <a:r>
              <a:rPr lang="en-US" sz="2600" dirty="0" smtClean="0"/>
              <a:t>Equity of each BHC depletes contagion in IBL</a:t>
            </a:r>
            <a:endParaRPr lang="en-US" sz="2200" dirty="0" smtClean="0"/>
          </a:p>
          <a:p>
            <a:pPr lvl="1"/>
            <a:r>
              <a:rPr lang="en-US" sz="2600" dirty="0" smtClean="0"/>
              <a:t>Continues until IBA losses are too small to cause failure</a:t>
            </a:r>
          </a:p>
          <a:p>
            <a:r>
              <a:rPr lang="en-US" sz="3000" dirty="0" smtClean="0"/>
              <a:t>Fed lends to all illiquid BHCs </a:t>
            </a:r>
          </a:p>
          <a:p>
            <a:pPr lvl="1"/>
            <a:r>
              <a:rPr lang="en-US" sz="2600" dirty="0" smtClean="0"/>
              <a:t>Does not lend to largest BHC</a:t>
            </a:r>
          </a:p>
        </p:txBody>
      </p:sp>
    </p:spTree>
    <p:extLst>
      <p:ext uri="{BB962C8B-B14F-4D97-AF65-F5344CB8AC3E}">
        <p14:creationId xmlns:p14="http://schemas.microsoft.com/office/powerpoint/2010/main" val="206856176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Illiquid Banks</a:t>
            </a:r>
            <a:endParaRPr lang="en-US" dirty="0"/>
          </a:p>
        </p:txBody>
      </p:sp>
      <p:pic>
        <p:nvPicPr>
          <p:cNvPr id="1116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7519" y="1541826"/>
            <a:ext cx="5785657" cy="46478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6820294" y="5101936"/>
            <a:ext cx="13178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Shock to bank assets</a:t>
            </a:r>
            <a:endParaRPr 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371127712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Fed Loans</a:t>
            </a:r>
            <a:endParaRPr lang="en-US" dirty="0"/>
          </a:p>
        </p:txBody>
      </p:sp>
      <p:pic>
        <p:nvPicPr>
          <p:cNvPr id="1126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7169" y="1637013"/>
            <a:ext cx="5652529" cy="44784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6820294" y="5101936"/>
            <a:ext cx="13178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Shock to bank assets</a:t>
            </a:r>
            <a:endParaRPr 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11788874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000" dirty="0" smtClean="0"/>
              <a:t>Fear of contagion caused Fed to bail out non-banks rather than only commercial banks</a:t>
            </a:r>
          </a:p>
          <a:p>
            <a:pPr lvl="1"/>
            <a:r>
              <a:rPr lang="en-US" sz="2600" dirty="0" smtClean="0"/>
              <a:t>Committed at least $5.75 trillion</a:t>
            </a:r>
          </a:p>
        </p:txBody>
      </p:sp>
    </p:spTree>
    <p:extLst>
      <p:ext uri="{BB962C8B-B14F-4D97-AF65-F5344CB8AC3E}">
        <p14:creationId xmlns:p14="http://schemas.microsoft.com/office/powerpoint/2010/main" val="188278006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000" dirty="0" smtClean="0"/>
              <a:t>Fear of contagion caused Fed to bail out non-banks rather than only banks</a:t>
            </a:r>
          </a:p>
          <a:p>
            <a:pPr lvl="1"/>
            <a:r>
              <a:rPr lang="en-US" sz="2600" dirty="0" smtClean="0"/>
              <a:t>Committed at least $5.75 trillion</a:t>
            </a:r>
          </a:p>
          <a:p>
            <a:r>
              <a:rPr lang="en-US" sz="3000" dirty="0" smtClean="0"/>
              <a:t>We (over)estimate required Fed loans</a:t>
            </a:r>
          </a:p>
          <a:p>
            <a:pPr lvl="1"/>
            <a:r>
              <a:rPr lang="en-US" sz="2600" dirty="0" smtClean="0"/>
              <a:t>Simulate asset shocks &amp; domino effects</a:t>
            </a:r>
          </a:p>
          <a:p>
            <a:pPr lvl="1"/>
            <a:r>
              <a:rPr lang="en-US" sz="2600" dirty="0" smtClean="0"/>
              <a:t>Max loan amounts range from $1.5 to $5.6 trillion</a:t>
            </a:r>
          </a:p>
        </p:txBody>
      </p:sp>
    </p:spTree>
    <p:extLst>
      <p:ext uri="{BB962C8B-B14F-4D97-AF65-F5344CB8AC3E}">
        <p14:creationId xmlns:p14="http://schemas.microsoft.com/office/powerpoint/2010/main" val="152196820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000" dirty="0" smtClean="0"/>
              <a:t>Fear of contagion caused Fed to bail out non-banks rather than only banks</a:t>
            </a:r>
          </a:p>
          <a:p>
            <a:pPr lvl="1"/>
            <a:r>
              <a:rPr lang="en-US" sz="2600" dirty="0" smtClean="0"/>
              <a:t>Committed at least $5.75 trillion</a:t>
            </a:r>
          </a:p>
          <a:p>
            <a:r>
              <a:rPr lang="en-US" sz="3000" dirty="0" smtClean="0"/>
              <a:t>We (over)estimate required Fed loans</a:t>
            </a:r>
          </a:p>
          <a:p>
            <a:pPr lvl="1"/>
            <a:r>
              <a:rPr lang="en-US" sz="2600" dirty="0" smtClean="0"/>
              <a:t>Simulate asset shocks &amp; domino effects</a:t>
            </a:r>
          </a:p>
          <a:p>
            <a:pPr lvl="1"/>
            <a:r>
              <a:rPr lang="en-US" sz="2600" dirty="0" smtClean="0"/>
              <a:t>Max loan amounts range from $1.5 to $5.6 trillion</a:t>
            </a:r>
          </a:p>
          <a:p>
            <a:r>
              <a:rPr lang="en-US" sz="3000" dirty="0" smtClean="0"/>
              <a:t>The Fed would have spent less if it had lent to only banks rather than non-banks</a:t>
            </a:r>
          </a:p>
        </p:txBody>
      </p:sp>
    </p:spTree>
    <p:extLst>
      <p:ext uri="{BB962C8B-B14F-4D97-AF65-F5344CB8AC3E}">
        <p14:creationId xmlns:p14="http://schemas.microsoft.com/office/powerpoint/2010/main" val="1521968200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4743</TotalTime>
  <Words>1488</Words>
  <Application>Microsoft Office PowerPoint</Application>
  <PresentationFormat>On-screen Show (4:3)</PresentationFormat>
  <Paragraphs>411</Paragraphs>
  <Slides>30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3" baseType="lpstr">
      <vt:lpstr>Arial</vt:lpstr>
      <vt:lpstr>Calibri</vt:lpstr>
      <vt:lpstr>1_Office Theme</vt:lpstr>
      <vt:lpstr>Financial Contagion and   the Federal Reserve   The Upper-bound of Last-resort Loans       </vt:lpstr>
      <vt:lpstr>Outline</vt:lpstr>
      <vt:lpstr>Contagion Example</vt:lpstr>
      <vt:lpstr>Contagion Example</vt:lpstr>
      <vt:lpstr>Contagion Example</vt:lpstr>
      <vt:lpstr>Financial Crisis of 2008</vt:lpstr>
      <vt:lpstr>Financial Crisis of 2008</vt:lpstr>
      <vt:lpstr>Fed Financial Assistance Programs</vt:lpstr>
      <vt:lpstr>Fed Financial Assistance Programs</vt:lpstr>
      <vt:lpstr>Simulations of Contagion</vt:lpstr>
      <vt:lpstr>Simulations of Contagion</vt:lpstr>
      <vt:lpstr>Large-bank Simulation</vt:lpstr>
      <vt:lpstr>Large-bank Simulation</vt:lpstr>
      <vt:lpstr>Large-bank Simulation</vt:lpstr>
      <vt:lpstr>Large-bank Simulation</vt:lpstr>
      <vt:lpstr>Large-bank Simulation</vt:lpstr>
      <vt:lpstr>Large-bank Simulation</vt:lpstr>
      <vt:lpstr>Asset Shock Simulation</vt:lpstr>
      <vt:lpstr>Asset Shock Simulation</vt:lpstr>
      <vt:lpstr>Asset Shock Simulation</vt:lpstr>
      <vt:lpstr>Illiquid Banks</vt:lpstr>
      <vt:lpstr>Fed Loans</vt:lpstr>
      <vt:lpstr>Large-bank + Asset Shock</vt:lpstr>
      <vt:lpstr>Large-bank + Asset Shock</vt:lpstr>
      <vt:lpstr>Large-bank + Asset Shock</vt:lpstr>
      <vt:lpstr>Illiquid Banks</vt:lpstr>
      <vt:lpstr>Fed Loans</vt:lpstr>
      <vt:lpstr>Conclusions</vt:lpstr>
      <vt:lpstr>Conclusions</vt:lpstr>
      <vt:lpstr>Conclusions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susan</dc:creator>
  <cp:lastModifiedBy>Thomas Hogan</cp:lastModifiedBy>
  <cp:revision>651</cp:revision>
  <cp:lastPrinted>2014-04-12T18:31:44Z</cp:lastPrinted>
  <dcterms:created xsi:type="dcterms:W3CDTF">2008-06-05T15:38:38Z</dcterms:created>
  <dcterms:modified xsi:type="dcterms:W3CDTF">2014-04-15T18:31:24Z</dcterms:modified>
</cp:coreProperties>
</file>